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4"/>
  </p:sldMasterIdLst>
  <p:notesMasterIdLst>
    <p:notesMasterId r:id="rId47"/>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815A932-4318-4331-8F62-D522E886DAAF}">
  <a:tblStyle styleId="{8815A932-4318-4331-8F62-D522E886DAA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44d658b016_0_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44d658b016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44d658b016_0_4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44d658b016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9986dc0089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9986dc008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9986dc0089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9986dc0089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9986dc0089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9986dc0089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44d658b016_0_3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44d658b016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44d658b016_0_4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44d658b016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44d658b016_0_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244d658b016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 the amount of data grows, traditional learning algo do not give better performance. Larger (means deeper) the NN, better the performance, as the amount of data grows.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44d658b016_0_5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44d658b016_0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44d658b016_0_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244d658b016_0_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44d658b016_0_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44d658b016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44d658b016_0_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44d658b016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Speech recognition using DNN. explain wake word like Alexa, Siri recognition where speech is the input and the app is responding to the query.</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44d658b016_0_3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44d658b016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Translation of text from natural language to another where the input is textual and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44d658b016_0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44d658b016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Identifying and recognizing various objects in an image. The input is image. OBJECT RECOGNITION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44d658b016_0_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44d658b016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Multi object recognition or object with in object.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44d658b016_0_3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44d658b016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gaming, the DNN out perform the champions. We started with DeepBlue for chess and moved on to AlphaGo.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44d658b016_0_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244d658b016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Recently Chatgpt making waves using its language models for dialogues.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29986dc0089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29986dc0089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244d658b016_0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244d658b016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Highlight that the input for each of the above are unstructured data like images, text, and web stream clicks. It also involves, looking for a pattern</a:t>
            </a:r>
            <a:endParaRPr/>
          </a:p>
          <a:p>
            <a:pPr marL="0" lvl="0" indent="0" algn="l" rtl="0">
              <a:spcBef>
                <a:spcPts val="0"/>
              </a:spcBef>
              <a:spcAft>
                <a:spcPts val="0"/>
              </a:spcAft>
              <a:buClr>
                <a:schemeClr val="dk1"/>
              </a:buClr>
              <a:buSzPts val="1100"/>
              <a:buFont typeface="Arial"/>
              <a:buNone/>
            </a:pPr>
            <a:r>
              <a:rPr lang="en"/>
              <a:t>that changes over time, and we need our programs to adapt. The relationship (say between pixels, and abstract categories) may be too complicated,</a:t>
            </a:r>
            <a:endParaRPr/>
          </a:p>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44d658b016_0_3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44d658b016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44d658b016_0_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44d658b016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 to section 1.2. Each point is elaborated in the next slides.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44d658b016_0_2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44d658b016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244d658b016_0_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244d658b016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 We need the right data. – The data they handle might include bias (from multiple sources) which the model can capture, this can result in undesired consequences. </a:t>
            </a:r>
            <a:endParaRPr/>
          </a:p>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39523872607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3952387260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 We need the right data. – The data they handle might include bias (from multiple sources) which the model can capture, this can result in undesired consequences. </a:t>
            </a:r>
            <a:endParaRPr/>
          </a:p>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44d658b016_0_4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44d658b016_0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Wake word is Alexa, Hey Siri, Hey Google,</a:t>
            </a:r>
            <a:endParaRPr/>
          </a:p>
          <a:p>
            <a:pPr marL="0" lvl="0" indent="0" algn="l" rtl="0">
              <a:spcBef>
                <a:spcPts val="0"/>
              </a:spcBef>
              <a:spcAft>
                <a:spcPts val="0"/>
              </a:spcAft>
              <a:buNone/>
            </a:pPr>
            <a:r>
              <a:rPr lang="en"/>
              <a:t>Another example of face recognition where input is image and output is again yes/no. Finger print recognition</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44d658b016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44d658b016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take any function for which higher is better, and turn it into a new function that is qualitatively identical but for which lower is better by flipping the sign.  </a:t>
            </a:r>
            <a:endParaRPr/>
          </a:p>
          <a:p>
            <a:pPr marL="0" lvl="0" indent="0" algn="l" rtl="0">
              <a:spcBef>
                <a:spcPts val="0"/>
              </a:spcBef>
              <a:spcAft>
                <a:spcPts val="0"/>
              </a:spcAft>
              <a:buNone/>
            </a:pPr>
            <a:r>
              <a:rPr lang="en"/>
              <a:t> squared error is the square of the difference between the prediction and the ground-truth.</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244d658b016_0_4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244d658b016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29986dc0089_0_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29986dc0089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29986dc0089_0_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29986dc0089_0_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29986dc0089_0_4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29986dc0089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44d658b016_0_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44d658b016_0_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244d658b016_0_4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44d658b016_0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GAN – generative adversarial networks</a:t>
            </a:r>
            <a:endParaRPr/>
          </a:p>
          <a:p>
            <a:pPr marL="0" lvl="0" indent="0" algn="l" rtl="0">
              <a:spcBef>
                <a:spcPts val="0"/>
              </a:spcBef>
              <a:spcAft>
                <a:spcPts val="0"/>
              </a:spcAft>
              <a:buNone/>
            </a:pPr>
            <a:r>
              <a:rPr lang="en"/>
              <a:t>Supervised learning is explained in the subsequent slides.</a:t>
            </a:r>
            <a:endParaRPr/>
          </a:p>
          <a:p>
            <a:pPr marL="0" lvl="0" indent="0" algn="l" rtl="0">
              <a:spcBef>
                <a:spcPts val="0"/>
              </a:spcBef>
              <a:spcAft>
                <a:spcPts val="0"/>
              </a:spcAft>
              <a:buNone/>
            </a:pPr>
            <a:r>
              <a:rPr lang="en"/>
              <a:t>Reinforcement Learning is out of scope of this course.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44d658b016_0_2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44d658b016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Talk about each topic in 1 or 2 sentences.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244d658b016_0_4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244d658b016_0_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244d658b016_0_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244d658b016_0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44d658b016_0_5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44d658b016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44d658b016_0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44d658b016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text book is freely available for download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986dc0089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986dc008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44d658b016_0_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44d658b016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Instruct the students to follow Taxila announcements for updates. Instruct that the IC will be responsible for answering all queries regarding the course.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7e828212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7e828212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44d658b016_0_3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44d658b016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Iterate that the IC will be responsible for answering all queries regarding the course.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582447" y="468896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 name="Google Shape;50;p12"/>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Clr>
                <a:srgbClr val="37107B"/>
              </a:buClr>
              <a:buSzPts val="3600"/>
              <a:buNone/>
              <a:defRPr sz="3600">
                <a:solidFill>
                  <a:srgbClr val="37107B"/>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lvl1pPr marL="457200" lvl="0" indent="-355600">
              <a:spcBef>
                <a:spcPts val="0"/>
              </a:spcBef>
              <a:spcAft>
                <a:spcPts val="0"/>
              </a:spcAft>
              <a:buClr>
                <a:schemeClr val="dk1"/>
              </a:buClr>
              <a:buSzPts val="2000"/>
              <a:buChar char="●"/>
              <a:defRPr sz="2000">
                <a:solidFill>
                  <a:schemeClr val="dk1"/>
                </a:solidFill>
              </a:defRPr>
            </a:lvl1pPr>
            <a:lvl2pPr marL="914400" lvl="1" indent="-330200">
              <a:spcBef>
                <a:spcPts val="0"/>
              </a:spcBef>
              <a:spcAft>
                <a:spcPts val="0"/>
              </a:spcAft>
              <a:buClr>
                <a:schemeClr val="dk1"/>
              </a:buClr>
              <a:buSzPts val="1600"/>
              <a:buChar char="○"/>
              <a:defRPr sz="1600">
                <a:solidFill>
                  <a:schemeClr val="dk1"/>
                </a:solidFill>
              </a:defRPr>
            </a:lvl2pPr>
            <a:lvl3pPr marL="1371600" lvl="2" indent="-330200">
              <a:spcBef>
                <a:spcPts val="0"/>
              </a:spcBef>
              <a:spcAft>
                <a:spcPts val="0"/>
              </a:spcAft>
              <a:buClr>
                <a:schemeClr val="dk1"/>
              </a:buClr>
              <a:buSzPts val="1600"/>
              <a:buChar char="■"/>
              <a:defRPr sz="1600">
                <a:solidFill>
                  <a:schemeClr val="dk1"/>
                </a:solidFill>
              </a:defRPr>
            </a:lvl3pPr>
            <a:lvl4pPr marL="1828800" lvl="3" indent="-330200">
              <a:spcBef>
                <a:spcPts val="0"/>
              </a:spcBef>
              <a:spcAft>
                <a:spcPts val="0"/>
              </a:spcAft>
              <a:buClr>
                <a:schemeClr val="dk1"/>
              </a:buClr>
              <a:buSzPts val="1600"/>
              <a:buChar char="●"/>
              <a:defRPr sz="1600">
                <a:solidFill>
                  <a:schemeClr val="dk1"/>
                </a:solidFill>
              </a:defRPr>
            </a:lvl4pPr>
            <a:lvl5pPr marL="2286000" lvl="4" indent="-330200">
              <a:spcBef>
                <a:spcPts val="0"/>
              </a:spcBef>
              <a:spcAft>
                <a:spcPts val="0"/>
              </a:spcAft>
              <a:buClr>
                <a:schemeClr val="dk1"/>
              </a:buClr>
              <a:buSzPts val="1600"/>
              <a:buChar char="○"/>
              <a:defRPr sz="1600">
                <a:solidFill>
                  <a:schemeClr val="dk1"/>
                </a:solidFill>
              </a:defRPr>
            </a:lvl5pPr>
            <a:lvl6pPr marL="2743200" lvl="5" indent="-330200">
              <a:spcBef>
                <a:spcPts val="0"/>
              </a:spcBef>
              <a:spcAft>
                <a:spcPts val="0"/>
              </a:spcAft>
              <a:buClr>
                <a:schemeClr val="dk1"/>
              </a:buClr>
              <a:buSzPts val="1600"/>
              <a:buChar char="■"/>
              <a:defRPr sz="1600">
                <a:solidFill>
                  <a:schemeClr val="dk1"/>
                </a:solidFill>
              </a:defRPr>
            </a:lvl6pPr>
            <a:lvl7pPr marL="3200400" lvl="6" indent="-330200">
              <a:spcBef>
                <a:spcPts val="0"/>
              </a:spcBef>
              <a:spcAft>
                <a:spcPts val="0"/>
              </a:spcAft>
              <a:buClr>
                <a:schemeClr val="dk1"/>
              </a:buClr>
              <a:buSzPts val="1600"/>
              <a:buChar char="●"/>
              <a:defRPr sz="1600">
                <a:solidFill>
                  <a:schemeClr val="dk1"/>
                </a:solidFill>
              </a:defRPr>
            </a:lvl7pPr>
            <a:lvl8pPr marL="3657600" lvl="7" indent="-330200">
              <a:spcBef>
                <a:spcPts val="0"/>
              </a:spcBef>
              <a:spcAft>
                <a:spcPts val="0"/>
              </a:spcAft>
              <a:buClr>
                <a:schemeClr val="dk1"/>
              </a:buClr>
              <a:buSzPts val="1600"/>
              <a:buChar char="○"/>
              <a:defRPr sz="1600">
                <a:solidFill>
                  <a:schemeClr val="dk1"/>
                </a:solidFill>
              </a:defRPr>
            </a:lvl8pPr>
            <a:lvl9pPr marL="4114800" lvl="8" indent="-330200">
              <a:spcBef>
                <a:spcPts val="0"/>
              </a:spcBef>
              <a:spcAft>
                <a:spcPts val="0"/>
              </a:spcAft>
              <a:buClr>
                <a:schemeClr val="dk1"/>
              </a:buClr>
              <a:buSzPts val="1600"/>
              <a:buChar char="■"/>
              <a:defRPr sz="1600">
                <a:solidFill>
                  <a:schemeClr val="dk1"/>
                </a:solidFill>
              </a:defRPr>
            </a:lvl9pPr>
          </a:lstStyle>
          <a:p>
            <a:endParaRPr/>
          </a:p>
        </p:txBody>
      </p:sp>
      <p:sp>
        <p:nvSpPr>
          <p:cNvPr id="19" name="Google Shape;19;p4"/>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2l.ai/chapter_introduction/index.html"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www.deeplearningbook.org/"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mailto:seetha.p@pilani.bits-pilani.ac.in"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4"/>
        <p:cNvGrpSpPr/>
        <p:nvPr/>
      </p:nvGrpSpPr>
      <p:grpSpPr>
        <a:xfrm>
          <a:off x="0" y="0"/>
          <a:ext cx="0" cy="0"/>
          <a:chOff x="0" y="0"/>
          <a:chExt cx="0" cy="0"/>
        </a:xfrm>
      </p:grpSpPr>
      <p:sp>
        <p:nvSpPr>
          <p:cNvPr id="55" name="Google Shape;55;p13"/>
          <p:cNvSpPr txBox="1">
            <a:spLocks noGrp="1"/>
          </p:cNvSpPr>
          <p:nvPr>
            <p:ph type="ctrTitle"/>
          </p:nvPr>
        </p:nvSpPr>
        <p:spPr>
          <a:xfrm>
            <a:off x="2684575" y="1926250"/>
            <a:ext cx="5863800" cy="7926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solidFill>
                  <a:schemeClr val="lt1"/>
                </a:solidFill>
              </a:rPr>
              <a:t>Deep Neural Network</a:t>
            </a:r>
            <a:endParaRPr>
              <a:solidFill>
                <a:schemeClr val="lt1"/>
              </a:solidFill>
            </a:endParaRPr>
          </a:p>
        </p:txBody>
      </p:sp>
      <p:sp>
        <p:nvSpPr>
          <p:cNvPr id="56" name="Google Shape;56;p13"/>
          <p:cNvSpPr txBox="1">
            <a:spLocks noGrp="1"/>
          </p:cNvSpPr>
          <p:nvPr>
            <p:ph type="subTitle" idx="1"/>
          </p:nvPr>
        </p:nvSpPr>
        <p:spPr>
          <a:xfrm>
            <a:off x="2884075" y="2571750"/>
            <a:ext cx="5664300" cy="517200"/>
          </a:xfrm>
          <a:prstGeom prst="rect">
            <a:avLst/>
          </a:prstGeom>
        </p:spPr>
        <p:txBody>
          <a:bodyPr spcFirstLastPara="1" wrap="square" lIns="91425" tIns="91425" rIns="91425" bIns="91425" anchor="t" anchorCtr="0">
            <a:normAutofit fontScale="92500" lnSpcReduction="20000"/>
          </a:bodyPr>
          <a:lstStyle/>
          <a:p>
            <a:pPr marL="0" lvl="0" indent="0" algn="ctr" rtl="0">
              <a:spcBef>
                <a:spcPts val="0"/>
              </a:spcBef>
              <a:spcAft>
                <a:spcPts val="0"/>
              </a:spcAft>
              <a:buNone/>
            </a:pPr>
            <a:r>
              <a:rPr lang="en">
                <a:solidFill>
                  <a:schemeClr val="lt1"/>
                </a:solidFill>
              </a:rPr>
              <a:t>(AIML ZG565)</a:t>
            </a:r>
            <a:endParaRPr>
              <a:solidFill>
                <a:schemeClr val="lt1"/>
              </a:solidFill>
            </a:endParaRPr>
          </a:p>
        </p:txBody>
      </p:sp>
      <p:sp>
        <p:nvSpPr>
          <p:cNvPr id="57" name="Google Shape;57;p13"/>
          <p:cNvSpPr txBox="1"/>
          <p:nvPr/>
        </p:nvSpPr>
        <p:spPr>
          <a:xfrm>
            <a:off x="5316175" y="3272300"/>
            <a:ext cx="3232200" cy="800400"/>
          </a:xfrm>
          <a:prstGeom prst="rect">
            <a:avLst/>
          </a:prstGeom>
          <a:noFill/>
          <a:ln>
            <a:noFill/>
          </a:ln>
        </p:spPr>
        <p:txBody>
          <a:bodyPr spcFirstLastPara="1" wrap="square" lIns="91425" tIns="91425" rIns="91425" bIns="91425" anchor="t" anchorCtr="0">
            <a:spAutoFit/>
          </a:bodyPr>
          <a:lstStyle/>
          <a:p>
            <a:pPr marL="0" lvl="0" indent="0" algn="r" rtl="0">
              <a:lnSpc>
                <a:spcPct val="150000"/>
              </a:lnSpc>
              <a:spcBef>
                <a:spcPts val="0"/>
              </a:spcBef>
              <a:spcAft>
                <a:spcPts val="0"/>
              </a:spcAft>
              <a:buNone/>
            </a:pPr>
            <a:r>
              <a:rPr lang="en" sz="1600">
                <a:solidFill>
                  <a:srgbClr val="073763"/>
                </a:solidFill>
              </a:rPr>
              <a:t>DNN Team</a:t>
            </a:r>
            <a:endParaRPr sz="1600">
              <a:solidFill>
                <a:srgbClr val="073763"/>
              </a:solidFill>
            </a:endParaRPr>
          </a:p>
          <a:p>
            <a:pPr marL="0" lvl="0" indent="0" algn="r" rtl="0">
              <a:lnSpc>
                <a:spcPct val="150000"/>
              </a:lnSpc>
              <a:spcBef>
                <a:spcPts val="0"/>
              </a:spcBef>
              <a:spcAft>
                <a:spcPts val="0"/>
              </a:spcAft>
              <a:buNone/>
            </a:pPr>
            <a:r>
              <a:rPr lang="en" sz="1600">
                <a:solidFill>
                  <a:srgbClr val="073763"/>
                </a:solidFill>
              </a:rPr>
              <a:t>BITS Pilani</a:t>
            </a:r>
            <a:endParaRPr sz="1600">
              <a:solidFill>
                <a:srgbClr val="07376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What is Deep Learning?</a:t>
            </a:r>
            <a:endParaRPr/>
          </a:p>
        </p:txBody>
      </p:sp>
      <p:sp>
        <p:nvSpPr>
          <p:cNvPr id="119" name="Google Shape;119;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3"/>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Definitions of Deep Learning</a:t>
            </a:r>
            <a:endParaRPr/>
          </a:p>
        </p:txBody>
      </p:sp>
      <p:sp>
        <p:nvSpPr>
          <p:cNvPr id="125" name="Google Shape;125;p23"/>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457200" lvl="0" indent="-349250" algn="l" rtl="0">
              <a:spcBef>
                <a:spcPts val="0"/>
              </a:spcBef>
              <a:spcAft>
                <a:spcPts val="0"/>
              </a:spcAft>
              <a:buSzPts val="1900"/>
              <a:buChar char="●"/>
            </a:pPr>
            <a:r>
              <a:rPr lang="en" sz="1900">
                <a:highlight>
                  <a:schemeClr val="lt1"/>
                </a:highlight>
              </a:rPr>
              <a:t>Deep Learning is a type of </a:t>
            </a:r>
            <a:r>
              <a:rPr lang="en" sz="1900" b="1">
                <a:highlight>
                  <a:schemeClr val="lt1"/>
                </a:highlight>
              </a:rPr>
              <a:t>machine learning</a:t>
            </a:r>
            <a:r>
              <a:rPr lang="en" sz="1900">
                <a:highlight>
                  <a:schemeClr val="lt1"/>
                </a:highlight>
              </a:rPr>
              <a:t> based on </a:t>
            </a:r>
            <a:r>
              <a:rPr lang="en" sz="1900" b="1">
                <a:highlight>
                  <a:schemeClr val="lt1"/>
                </a:highlight>
              </a:rPr>
              <a:t>artificial neural networks</a:t>
            </a:r>
            <a:r>
              <a:rPr lang="en" sz="1900">
                <a:highlight>
                  <a:schemeClr val="lt1"/>
                </a:highlight>
              </a:rPr>
              <a:t> in which multiple layers of processing are used to extract progressively higher level features from data.</a:t>
            </a:r>
            <a:endParaRPr sz="1900">
              <a:highlight>
                <a:schemeClr val="lt1"/>
              </a:highlight>
            </a:endParaRPr>
          </a:p>
          <a:p>
            <a:pPr marL="457200" lvl="0" indent="-349250" algn="l" rtl="0">
              <a:spcBef>
                <a:spcPts val="0"/>
              </a:spcBef>
              <a:spcAft>
                <a:spcPts val="0"/>
              </a:spcAft>
              <a:buSzPts val="1900"/>
              <a:buChar char="●"/>
            </a:pPr>
            <a:r>
              <a:rPr lang="en" sz="1900">
                <a:highlight>
                  <a:schemeClr val="lt1"/>
                </a:highlight>
              </a:rPr>
              <a:t>Deep learning is a method in artificial intelligence (AI) that teaches computers to process data in a way that is </a:t>
            </a:r>
            <a:r>
              <a:rPr lang="en" sz="1900" b="1">
                <a:highlight>
                  <a:schemeClr val="lt1"/>
                </a:highlight>
              </a:rPr>
              <a:t>inspired by the human brain</a:t>
            </a:r>
            <a:r>
              <a:rPr lang="en" sz="1900">
                <a:highlight>
                  <a:schemeClr val="lt1"/>
                </a:highlight>
              </a:rPr>
              <a:t>.</a:t>
            </a:r>
            <a:endParaRPr sz="1900">
              <a:highlight>
                <a:schemeClr val="lt1"/>
              </a:highlight>
            </a:endParaRPr>
          </a:p>
          <a:p>
            <a:pPr marL="457200" lvl="0" indent="-349250" algn="l" rtl="0">
              <a:spcBef>
                <a:spcPts val="0"/>
              </a:spcBef>
              <a:spcAft>
                <a:spcPts val="0"/>
              </a:spcAft>
              <a:buSzPts val="1900"/>
              <a:buChar char="●"/>
            </a:pPr>
            <a:r>
              <a:rPr lang="en" sz="1900">
                <a:highlight>
                  <a:schemeClr val="lt1"/>
                </a:highlight>
              </a:rPr>
              <a:t>Deep learning is a machine learning technique that teaches computers to do what comes naturally to humans: </a:t>
            </a:r>
            <a:r>
              <a:rPr lang="en" sz="1900" b="1">
                <a:highlight>
                  <a:schemeClr val="lt1"/>
                </a:highlight>
              </a:rPr>
              <a:t>learn by example</a:t>
            </a:r>
            <a:r>
              <a:rPr lang="en" sz="1900">
                <a:highlight>
                  <a:schemeClr val="lt1"/>
                </a:highlight>
              </a:rPr>
              <a:t>.</a:t>
            </a:r>
            <a:endParaRPr sz="1900">
              <a:highlight>
                <a:schemeClr val="lt1"/>
              </a:highlight>
            </a:endParaRPr>
          </a:p>
          <a:p>
            <a:pPr marL="457200" lvl="0" indent="-349250" algn="l" rtl="0">
              <a:spcBef>
                <a:spcPts val="0"/>
              </a:spcBef>
              <a:spcAft>
                <a:spcPts val="0"/>
              </a:spcAft>
              <a:buSzPts val="1900"/>
              <a:buChar char="●"/>
            </a:pPr>
            <a:r>
              <a:rPr lang="en" sz="1900">
                <a:highlight>
                  <a:schemeClr val="lt1"/>
                </a:highlight>
              </a:rPr>
              <a:t>Deep learning is a subset of machine learning, which is essentially a neural network with </a:t>
            </a:r>
            <a:r>
              <a:rPr lang="en" sz="1900" b="1">
                <a:highlight>
                  <a:schemeClr val="lt1"/>
                </a:highlight>
              </a:rPr>
              <a:t>three or more layers</a:t>
            </a:r>
            <a:r>
              <a:rPr lang="en" sz="1900">
                <a:highlight>
                  <a:schemeClr val="lt1"/>
                </a:highlight>
              </a:rPr>
              <a:t>. </a:t>
            </a:r>
            <a:endParaRPr sz="1900">
              <a:highlight>
                <a:schemeClr val="lt1"/>
              </a:highlight>
            </a:endParaRPr>
          </a:p>
          <a:p>
            <a:pPr marL="457200" lvl="0" indent="-349250" algn="l" rtl="0">
              <a:spcBef>
                <a:spcPts val="0"/>
              </a:spcBef>
              <a:spcAft>
                <a:spcPts val="0"/>
              </a:spcAft>
              <a:buSzPts val="1900"/>
              <a:buChar char="●"/>
            </a:pPr>
            <a:r>
              <a:rPr lang="en" sz="1900">
                <a:highlight>
                  <a:schemeClr val="lt1"/>
                </a:highlight>
              </a:rPr>
              <a:t>Deep Learning gets its name from the fact that we add more "</a:t>
            </a:r>
            <a:r>
              <a:rPr lang="en" sz="1900" b="1">
                <a:highlight>
                  <a:schemeClr val="lt1"/>
                </a:highlight>
              </a:rPr>
              <a:t>Layers</a:t>
            </a:r>
            <a:r>
              <a:rPr lang="en" sz="1900">
                <a:highlight>
                  <a:schemeClr val="lt1"/>
                </a:highlight>
              </a:rPr>
              <a:t>" to learn from the data.</a:t>
            </a:r>
            <a:endParaRPr sz="1900">
              <a:highlight>
                <a:schemeClr val="lt1"/>
              </a:highlight>
            </a:endParaRPr>
          </a:p>
        </p:txBody>
      </p:sp>
      <p:sp>
        <p:nvSpPr>
          <p:cNvPr id="126" name="Google Shape;126;p23"/>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4"/>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Where in AI sits DL?</a:t>
            </a:r>
            <a:endParaRPr/>
          </a:p>
        </p:txBody>
      </p:sp>
      <p:sp>
        <p:nvSpPr>
          <p:cNvPr id="132" name="Google Shape;132;p24"/>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a:t>AI is a general field that encompasses machine learning and deep learning, but that also includes many more approaches that don’t involve any learning.</a:t>
            </a:r>
            <a:endParaRPr/>
          </a:p>
          <a:p>
            <a:pPr marL="0" lvl="0" indent="0" algn="l" rtl="0">
              <a:spcBef>
                <a:spcPts val="1200"/>
              </a:spcBef>
              <a:spcAft>
                <a:spcPts val="1200"/>
              </a:spcAft>
              <a:buNone/>
            </a:pPr>
            <a:endParaRPr/>
          </a:p>
        </p:txBody>
      </p:sp>
      <p:pic>
        <p:nvPicPr>
          <p:cNvPr id="133" name="Google Shape;133;p24"/>
          <p:cNvPicPr preferRelativeResize="0"/>
          <p:nvPr/>
        </p:nvPicPr>
        <p:blipFill>
          <a:blip r:embed="rId3">
            <a:alphaModFix/>
          </a:blip>
          <a:stretch>
            <a:fillRect/>
          </a:stretch>
        </p:blipFill>
        <p:spPr>
          <a:xfrm>
            <a:off x="2231825" y="1775850"/>
            <a:ext cx="4125600" cy="3073300"/>
          </a:xfrm>
          <a:prstGeom prst="rect">
            <a:avLst/>
          </a:prstGeom>
          <a:noFill/>
          <a:ln>
            <a:noFill/>
          </a:ln>
        </p:spPr>
      </p:pic>
      <p:sp>
        <p:nvSpPr>
          <p:cNvPr id="134" name="Google Shape;134;p24"/>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5"/>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AI - ML - DL </a:t>
            </a:r>
            <a:endParaRPr/>
          </a:p>
        </p:txBody>
      </p:sp>
      <p:sp>
        <p:nvSpPr>
          <p:cNvPr id="140" name="Google Shape;140;p25"/>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b="1"/>
              <a:t>AI</a:t>
            </a:r>
            <a:r>
              <a:rPr lang="en"/>
              <a:t> : Artificial intelligence is the science of making things smart. The aim is make machines perform human tasks. Eg: Robot cleaning a room.</a:t>
            </a:r>
            <a:endParaRPr/>
          </a:p>
          <a:p>
            <a:pPr marL="0" lvl="0" indent="0" algn="l" rtl="0">
              <a:spcBef>
                <a:spcPts val="1200"/>
              </a:spcBef>
              <a:spcAft>
                <a:spcPts val="0"/>
              </a:spcAft>
              <a:buClr>
                <a:schemeClr val="dk1"/>
              </a:buClr>
              <a:buSzPts val="1100"/>
              <a:buFont typeface="Arial"/>
              <a:buNone/>
            </a:pPr>
            <a:endParaRPr/>
          </a:p>
          <a:p>
            <a:pPr marL="0" lvl="0" indent="0" algn="l" rtl="0">
              <a:spcBef>
                <a:spcPts val="1200"/>
              </a:spcBef>
              <a:spcAft>
                <a:spcPts val="0"/>
              </a:spcAft>
              <a:buNone/>
            </a:pPr>
            <a:r>
              <a:rPr lang="en" b="1"/>
              <a:t>ML</a:t>
            </a:r>
            <a:r>
              <a:rPr lang="en"/>
              <a:t> : Machine learning is an approach to AI. The machine learns or perform tasks through learning by experience.</a:t>
            </a:r>
            <a:endParaRPr/>
          </a:p>
          <a:p>
            <a:pPr marL="0" lvl="0" indent="0" algn="l" rtl="0">
              <a:spcBef>
                <a:spcPts val="1200"/>
              </a:spcBef>
              <a:spcAft>
                <a:spcPts val="0"/>
              </a:spcAft>
              <a:buClr>
                <a:schemeClr val="dk1"/>
              </a:buClr>
              <a:buSzPts val="1100"/>
              <a:buFont typeface="Arial"/>
              <a:buNone/>
            </a:pPr>
            <a:endParaRPr/>
          </a:p>
          <a:p>
            <a:pPr marL="0" lvl="0" indent="0" algn="l" rtl="0">
              <a:spcBef>
                <a:spcPts val="1200"/>
              </a:spcBef>
              <a:spcAft>
                <a:spcPts val="0"/>
              </a:spcAft>
              <a:buClr>
                <a:schemeClr val="dk1"/>
              </a:buClr>
              <a:buSzPts val="1100"/>
              <a:buFont typeface="Arial"/>
              <a:buNone/>
            </a:pPr>
            <a:r>
              <a:rPr lang="en" b="1"/>
              <a:t>DL</a:t>
            </a:r>
            <a:r>
              <a:rPr lang="en"/>
              <a:t> : Deep Learning is a technique for implementing machine learning to recognise patterns.</a:t>
            </a:r>
            <a:endParaRPr/>
          </a:p>
          <a:p>
            <a:pPr marL="0" lvl="0" indent="0" algn="l" rtl="0">
              <a:spcBef>
                <a:spcPts val="1200"/>
              </a:spcBef>
              <a:spcAft>
                <a:spcPts val="1200"/>
              </a:spcAft>
              <a:buNone/>
            </a:pPr>
            <a:endParaRPr/>
          </a:p>
        </p:txBody>
      </p:sp>
      <p:sp>
        <p:nvSpPr>
          <p:cNvPr id="141" name="Google Shape;141;p25"/>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6"/>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Deep (Machine) Learning</a:t>
            </a:r>
            <a:endParaRPr/>
          </a:p>
        </p:txBody>
      </p:sp>
      <p:sp>
        <p:nvSpPr>
          <p:cNvPr id="147" name="Google Shape;147;p26"/>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a:t>Deep learning is a specific subfield of machine learning.</a:t>
            </a:r>
            <a:endParaRPr/>
          </a:p>
          <a:p>
            <a:pPr marL="457200" lvl="0" indent="-355600" algn="l" rtl="0">
              <a:spcBef>
                <a:spcPts val="0"/>
              </a:spcBef>
              <a:spcAft>
                <a:spcPts val="0"/>
              </a:spcAft>
              <a:buSzPts val="2000"/>
              <a:buChar char="●"/>
            </a:pPr>
            <a:r>
              <a:rPr lang="en"/>
              <a:t>Learning representations from data that puts an emphasis on learning successive layers of increasingly meaningful representations.</a:t>
            </a:r>
            <a:endParaRPr/>
          </a:p>
          <a:p>
            <a:pPr marL="457200" lvl="0" indent="-355600" algn="l" rtl="0">
              <a:spcBef>
                <a:spcPts val="0"/>
              </a:spcBef>
              <a:spcAft>
                <a:spcPts val="0"/>
              </a:spcAft>
              <a:buSzPts val="2000"/>
              <a:buChar char="●"/>
            </a:pPr>
            <a:r>
              <a:rPr lang="en"/>
              <a:t>The </a:t>
            </a:r>
            <a:r>
              <a:rPr lang="en" b="1"/>
              <a:t>deep</a:t>
            </a:r>
            <a:r>
              <a:rPr lang="en"/>
              <a:t> in deep learning stands for this idea of successive layers of representations.</a:t>
            </a:r>
            <a:endParaRPr/>
          </a:p>
          <a:p>
            <a:pPr marL="457200" lvl="0" indent="-355600" algn="l" rtl="0">
              <a:spcBef>
                <a:spcPts val="0"/>
              </a:spcBef>
              <a:spcAft>
                <a:spcPts val="0"/>
              </a:spcAft>
              <a:buSzPts val="2000"/>
              <a:buChar char="●"/>
            </a:pPr>
            <a:r>
              <a:rPr lang="en"/>
              <a:t>The number of layers that contribute to model the data is called the </a:t>
            </a:r>
            <a:r>
              <a:rPr lang="en" b="1"/>
              <a:t>depth</a:t>
            </a:r>
            <a:r>
              <a:rPr lang="en"/>
              <a:t> of the model.</a:t>
            </a:r>
            <a:endParaRPr/>
          </a:p>
          <a:p>
            <a:pPr marL="457200" lvl="0" indent="-355600" algn="l" rtl="0">
              <a:spcBef>
                <a:spcPts val="0"/>
              </a:spcBef>
              <a:spcAft>
                <a:spcPts val="0"/>
              </a:spcAft>
              <a:buSzPts val="2000"/>
              <a:buChar char="●"/>
            </a:pPr>
            <a:r>
              <a:rPr lang="en"/>
              <a:t>In deep learning, the layered representations are learned via models called </a:t>
            </a:r>
            <a:r>
              <a:rPr lang="en" b="1"/>
              <a:t>neural networks</a:t>
            </a:r>
            <a:r>
              <a:rPr lang="en"/>
              <a:t>, structured in literal layers stacked on top of each other.</a:t>
            </a:r>
            <a:endParaRPr/>
          </a:p>
        </p:txBody>
      </p:sp>
      <p:sp>
        <p:nvSpPr>
          <p:cNvPr id="148" name="Google Shape;148;p26"/>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Why Deep Learning?</a:t>
            </a:r>
            <a:endParaRPr/>
          </a:p>
        </p:txBody>
      </p:sp>
      <p:sp>
        <p:nvSpPr>
          <p:cNvPr id="154" name="Google Shape;154;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8"/>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Deep Learning?</a:t>
            </a:r>
            <a:endParaRPr/>
          </a:p>
        </p:txBody>
      </p:sp>
      <p:sp>
        <p:nvSpPr>
          <p:cNvPr id="160" name="Google Shape;160;p28"/>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lnSpcReduction="20000"/>
          </a:bodyPr>
          <a:lstStyle/>
          <a:p>
            <a:pPr marL="457200" lvl="0" indent="-349250" algn="l" rtl="0">
              <a:spcBef>
                <a:spcPts val="0"/>
              </a:spcBef>
              <a:spcAft>
                <a:spcPts val="0"/>
              </a:spcAft>
              <a:buSzPts val="1900"/>
              <a:buChar char="●"/>
            </a:pPr>
            <a:r>
              <a:rPr lang="en" sz="1900">
                <a:highlight>
                  <a:schemeClr val="lt1"/>
                </a:highlight>
              </a:rPr>
              <a:t>Data and Storage</a:t>
            </a:r>
            <a:endParaRPr sz="1900">
              <a:highlight>
                <a:schemeClr val="lt1"/>
              </a:highlight>
            </a:endParaRPr>
          </a:p>
          <a:p>
            <a:pPr marL="914400" lvl="1" indent="-349250" algn="l" rtl="0">
              <a:spcBef>
                <a:spcPts val="0"/>
              </a:spcBef>
              <a:spcAft>
                <a:spcPts val="0"/>
              </a:spcAft>
              <a:buSzPts val="1900"/>
              <a:buChar char="○"/>
            </a:pPr>
            <a:r>
              <a:rPr lang="en" sz="1900">
                <a:highlight>
                  <a:schemeClr val="lt1"/>
                </a:highlight>
              </a:rPr>
              <a:t>Large amounts of data </a:t>
            </a:r>
            <a:endParaRPr sz="1900">
              <a:highlight>
                <a:schemeClr val="lt1"/>
              </a:highlight>
            </a:endParaRPr>
          </a:p>
          <a:p>
            <a:pPr marL="914400" lvl="1" indent="-349250" algn="l" rtl="0">
              <a:spcBef>
                <a:spcPts val="0"/>
              </a:spcBef>
              <a:spcAft>
                <a:spcPts val="0"/>
              </a:spcAft>
              <a:buSzPts val="1900"/>
              <a:buChar char="○"/>
            </a:pPr>
            <a:r>
              <a:rPr lang="en" sz="1900">
                <a:highlight>
                  <a:schemeClr val="lt1"/>
                </a:highlight>
              </a:rPr>
              <a:t>Lots and lots of unstructured data like images, text, audio, video</a:t>
            </a:r>
            <a:endParaRPr sz="1900">
              <a:highlight>
                <a:schemeClr val="lt1"/>
              </a:highlight>
            </a:endParaRPr>
          </a:p>
          <a:p>
            <a:pPr marL="914400" lvl="1" indent="-349250" algn="l" rtl="0">
              <a:spcBef>
                <a:spcPts val="0"/>
              </a:spcBef>
              <a:spcAft>
                <a:spcPts val="0"/>
              </a:spcAft>
              <a:buSzPts val="1900"/>
              <a:buChar char="○"/>
            </a:pPr>
            <a:r>
              <a:rPr lang="en" sz="1900">
                <a:highlight>
                  <a:schemeClr val="lt1"/>
                </a:highlight>
              </a:rPr>
              <a:t>Cheap, high-quality sensors</a:t>
            </a:r>
            <a:endParaRPr sz="1900">
              <a:highlight>
                <a:schemeClr val="lt1"/>
              </a:highlight>
            </a:endParaRPr>
          </a:p>
          <a:p>
            <a:pPr marL="914400" lvl="1" indent="-349250" algn="l" rtl="0">
              <a:spcBef>
                <a:spcPts val="0"/>
              </a:spcBef>
              <a:spcAft>
                <a:spcPts val="0"/>
              </a:spcAft>
              <a:buSzPts val="1900"/>
              <a:buChar char="○"/>
            </a:pPr>
            <a:r>
              <a:rPr lang="en" sz="1900">
                <a:highlight>
                  <a:schemeClr val="lt1"/>
                </a:highlight>
              </a:rPr>
              <a:t>Cheap data storage</a:t>
            </a:r>
            <a:endParaRPr sz="1900">
              <a:highlight>
                <a:schemeClr val="lt1"/>
              </a:highlight>
            </a:endParaRPr>
          </a:p>
          <a:p>
            <a:pPr marL="457200" lvl="0" indent="-349250" algn="l" rtl="0">
              <a:spcBef>
                <a:spcPts val="0"/>
              </a:spcBef>
              <a:spcAft>
                <a:spcPts val="0"/>
              </a:spcAft>
              <a:buSzPts val="1900"/>
              <a:buChar char="●"/>
            </a:pPr>
            <a:r>
              <a:rPr lang="en" sz="1900">
                <a:highlight>
                  <a:schemeClr val="lt1"/>
                </a:highlight>
              </a:rPr>
              <a:t>Computation </a:t>
            </a:r>
            <a:endParaRPr sz="1900">
              <a:highlight>
                <a:schemeClr val="lt1"/>
              </a:highlight>
            </a:endParaRPr>
          </a:p>
          <a:p>
            <a:pPr marL="914400" lvl="1" indent="-349250" algn="l" rtl="0">
              <a:spcBef>
                <a:spcPts val="0"/>
              </a:spcBef>
              <a:spcAft>
                <a:spcPts val="0"/>
              </a:spcAft>
              <a:buSzPts val="1900"/>
              <a:buChar char="○"/>
            </a:pPr>
            <a:r>
              <a:rPr lang="en" sz="1900">
                <a:highlight>
                  <a:schemeClr val="lt1"/>
                </a:highlight>
              </a:rPr>
              <a:t>Cheap computation - CPU, GPU, Distributed clusters</a:t>
            </a:r>
            <a:endParaRPr sz="1900">
              <a:highlight>
                <a:schemeClr val="lt1"/>
              </a:highlight>
            </a:endParaRPr>
          </a:p>
          <a:p>
            <a:pPr marL="457200" lvl="0" indent="-349250" algn="l" rtl="0">
              <a:spcBef>
                <a:spcPts val="0"/>
              </a:spcBef>
              <a:spcAft>
                <a:spcPts val="0"/>
              </a:spcAft>
              <a:buSzPts val="1900"/>
              <a:buChar char="●"/>
            </a:pPr>
            <a:r>
              <a:rPr lang="en" sz="1900">
                <a:highlight>
                  <a:schemeClr val="lt1"/>
                </a:highlight>
              </a:rPr>
              <a:t>Algorithms</a:t>
            </a:r>
            <a:endParaRPr sz="1900">
              <a:highlight>
                <a:schemeClr val="lt1"/>
              </a:highlight>
            </a:endParaRPr>
          </a:p>
          <a:p>
            <a:pPr marL="914400" lvl="1" indent="-349250" algn="l" rtl="0">
              <a:spcBef>
                <a:spcPts val="0"/>
              </a:spcBef>
              <a:spcAft>
                <a:spcPts val="0"/>
              </a:spcAft>
              <a:buSzPts val="1900"/>
              <a:buChar char="○"/>
            </a:pPr>
            <a:r>
              <a:rPr lang="en" sz="1900">
                <a:highlight>
                  <a:schemeClr val="lt1"/>
                </a:highlight>
              </a:rPr>
              <a:t>Learn by examples</a:t>
            </a:r>
            <a:endParaRPr sz="1900">
              <a:highlight>
                <a:schemeClr val="lt1"/>
              </a:highlight>
            </a:endParaRPr>
          </a:p>
          <a:p>
            <a:pPr marL="914400" lvl="1" indent="-349250" algn="l" rtl="0">
              <a:spcBef>
                <a:spcPts val="0"/>
              </a:spcBef>
              <a:spcAft>
                <a:spcPts val="0"/>
              </a:spcAft>
              <a:buSzPts val="1900"/>
              <a:buChar char="○"/>
            </a:pPr>
            <a:r>
              <a:rPr lang="en" sz="1900">
                <a:highlight>
                  <a:schemeClr val="lt1"/>
                </a:highlight>
              </a:rPr>
              <a:t>Automated feature generation</a:t>
            </a:r>
            <a:endParaRPr sz="1900">
              <a:highlight>
                <a:schemeClr val="lt1"/>
              </a:highlight>
            </a:endParaRPr>
          </a:p>
          <a:p>
            <a:pPr marL="914400" lvl="1" indent="-349250" algn="l" rtl="0">
              <a:spcBef>
                <a:spcPts val="0"/>
              </a:spcBef>
              <a:spcAft>
                <a:spcPts val="0"/>
              </a:spcAft>
              <a:buSzPts val="1900"/>
              <a:buChar char="○"/>
            </a:pPr>
            <a:r>
              <a:rPr lang="en" sz="1900">
                <a:highlight>
                  <a:schemeClr val="lt1"/>
                </a:highlight>
              </a:rPr>
              <a:t>Better learning capabilities</a:t>
            </a:r>
            <a:endParaRPr sz="1900">
              <a:highlight>
                <a:schemeClr val="lt1"/>
              </a:highlight>
            </a:endParaRPr>
          </a:p>
          <a:p>
            <a:pPr marL="914400" lvl="1" indent="-349250" algn="l" rtl="0">
              <a:spcBef>
                <a:spcPts val="0"/>
              </a:spcBef>
              <a:spcAft>
                <a:spcPts val="0"/>
              </a:spcAft>
              <a:buSzPts val="1900"/>
              <a:buChar char="○"/>
            </a:pPr>
            <a:r>
              <a:rPr lang="en" sz="1900">
                <a:highlight>
                  <a:schemeClr val="lt1"/>
                </a:highlight>
              </a:rPr>
              <a:t>Scalability</a:t>
            </a:r>
            <a:endParaRPr sz="1900">
              <a:highlight>
                <a:schemeClr val="lt1"/>
              </a:highlight>
            </a:endParaRPr>
          </a:p>
          <a:p>
            <a:pPr marL="914400" lvl="1" indent="-349250" algn="l" rtl="0">
              <a:spcBef>
                <a:spcPts val="0"/>
              </a:spcBef>
              <a:spcAft>
                <a:spcPts val="0"/>
              </a:spcAft>
              <a:buSzPts val="1900"/>
              <a:buChar char="○"/>
            </a:pPr>
            <a:r>
              <a:rPr lang="en" sz="1900">
                <a:highlight>
                  <a:schemeClr val="lt1"/>
                </a:highlight>
              </a:rPr>
              <a:t>Advance analytics can be applied</a:t>
            </a:r>
            <a:endParaRPr sz="1900">
              <a:highlight>
                <a:schemeClr val="lt1"/>
              </a:highlight>
            </a:endParaRPr>
          </a:p>
        </p:txBody>
      </p:sp>
      <p:sp>
        <p:nvSpPr>
          <p:cNvPr id="161" name="Google Shape;161;p28"/>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9"/>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deep learning?</a:t>
            </a:r>
            <a:endParaRPr/>
          </a:p>
        </p:txBody>
      </p:sp>
      <p:pic>
        <p:nvPicPr>
          <p:cNvPr id="167" name="Google Shape;167;p29"/>
          <p:cNvPicPr preferRelativeResize="0"/>
          <p:nvPr/>
        </p:nvPicPr>
        <p:blipFill>
          <a:blip r:embed="rId3">
            <a:alphaModFix/>
          </a:blip>
          <a:stretch>
            <a:fillRect/>
          </a:stretch>
        </p:blipFill>
        <p:spPr>
          <a:xfrm>
            <a:off x="311700" y="857225"/>
            <a:ext cx="8115350" cy="4157725"/>
          </a:xfrm>
          <a:prstGeom prst="rect">
            <a:avLst/>
          </a:prstGeom>
          <a:noFill/>
          <a:ln>
            <a:noFill/>
          </a:ln>
        </p:spPr>
      </p:pic>
      <p:sp>
        <p:nvSpPr>
          <p:cNvPr id="168" name="Google Shape;168;p29"/>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17</a:t>
            </a:fld>
            <a:endParaRPr/>
          </a:p>
        </p:txBody>
      </p:sp>
      <p:sp>
        <p:nvSpPr>
          <p:cNvPr id="169" name="Google Shape;169;p29"/>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pic>
        <p:nvPicPr>
          <p:cNvPr id="175" name="Google Shape;175;p30"/>
          <p:cNvPicPr preferRelativeResize="0"/>
          <p:nvPr/>
        </p:nvPicPr>
        <p:blipFill>
          <a:blip r:embed="rId3">
            <a:alphaModFix/>
          </a:blip>
          <a:stretch>
            <a:fillRect/>
          </a:stretch>
        </p:blipFill>
        <p:spPr>
          <a:xfrm>
            <a:off x="152400" y="1536225"/>
            <a:ext cx="8839200" cy="2491549"/>
          </a:xfrm>
          <a:prstGeom prst="rect">
            <a:avLst/>
          </a:prstGeom>
          <a:noFill/>
          <a:ln>
            <a:noFill/>
          </a:ln>
        </p:spPr>
      </p:pic>
      <p:sp>
        <p:nvSpPr>
          <p:cNvPr id="176" name="Google Shape;176;p30"/>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Deep Learning Timeline</a:t>
            </a:r>
            <a:endParaRPr>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Applications of Deep Learning</a:t>
            </a:r>
            <a:endParaRPr/>
          </a:p>
        </p:txBody>
      </p:sp>
      <p:sp>
        <p:nvSpPr>
          <p:cNvPr id="182" name="Google Shape;182;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just" rtl="0">
              <a:lnSpc>
                <a:spcPct val="115000"/>
              </a:lnSpc>
              <a:spcBef>
                <a:spcPts val="0"/>
              </a:spcBef>
              <a:spcAft>
                <a:spcPts val="1200"/>
              </a:spcAft>
              <a:buNone/>
            </a:pPr>
            <a:r>
              <a:rPr lang="en" sz="1800">
                <a:solidFill>
                  <a:schemeClr val="dk2"/>
                </a:solidFill>
              </a:rPr>
              <a:t>The author of this deck, Prof. Seetha Parameswaran, is gratefully acknowledging the authors who made their course materials freely available online.</a:t>
            </a:r>
            <a:endParaRPr sz="1800">
              <a:solidFill>
                <a:schemeClr val="dk2"/>
              </a:solidFill>
            </a:endParaRPr>
          </a:p>
        </p:txBody>
      </p:sp>
      <p:sp>
        <p:nvSpPr>
          <p:cNvPr id="63" name="Google Shape;6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Breakthroughs with Neural Networks</a:t>
            </a:r>
            <a:endParaRPr/>
          </a:p>
        </p:txBody>
      </p:sp>
      <p:pic>
        <p:nvPicPr>
          <p:cNvPr id="188" name="Google Shape;188;p32"/>
          <p:cNvPicPr preferRelativeResize="0"/>
          <p:nvPr/>
        </p:nvPicPr>
        <p:blipFill>
          <a:blip r:embed="rId3">
            <a:alphaModFix/>
          </a:blip>
          <a:stretch>
            <a:fillRect/>
          </a:stretch>
        </p:blipFill>
        <p:spPr>
          <a:xfrm>
            <a:off x="1250613" y="715150"/>
            <a:ext cx="6642774" cy="4162350"/>
          </a:xfrm>
          <a:prstGeom prst="rect">
            <a:avLst/>
          </a:prstGeom>
          <a:noFill/>
          <a:ln>
            <a:noFill/>
          </a:ln>
        </p:spPr>
      </p:pic>
      <p:sp>
        <p:nvSpPr>
          <p:cNvPr id="189" name="Google Shape;189;p32"/>
          <p:cNvSpPr txBox="1">
            <a:spLocks noGrp="1"/>
          </p:cNvSpPr>
          <p:nvPr>
            <p:ph type="sldNum" idx="12"/>
          </p:nvPr>
        </p:nvSpPr>
        <p:spPr>
          <a:xfrm>
            <a:off x="8582447" y="4688960"/>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33"/>
          <p:cNvPicPr preferRelativeResize="0"/>
          <p:nvPr/>
        </p:nvPicPr>
        <p:blipFill>
          <a:blip r:embed="rId3">
            <a:alphaModFix/>
          </a:blip>
          <a:stretch>
            <a:fillRect/>
          </a:stretch>
        </p:blipFill>
        <p:spPr>
          <a:xfrm>
            <a:off x="311700" y="980875"/>
            <a:ext cx="8392675" cy="3970100"/>
          </a:xfrm>
          <a:prstGeom prst="rect">
            <a:avLst/>
          </a:prstGeom>
          <a:noFill/>
          <a:ln>
            <a:noFill/>
          </a:ln>
        </p:spPr>
      </p:pic>
      <p:sp>
        <p:nvSpPr>
          <p:cNvPr id="195" name="Google Shape;195;p33"/>
          <p:cNvSpPr txBox="1">
            <a:spLocks noGrp="1"/>
          </p:cNvSpPr>
          <p:nvPr>
            <p:ph type="sldNum" idx="12"/>
          </p:nvPr>
        </p:nvSpPr>
        <p:spPr>
          <a:xfrm>
            <a:off x="8582447" y="4688960"/>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21</a:t>
            </a:fld>
            <a:endParaRPr/>
          </a:p>
        </p:txBody>
      </p:sp>
      <p:sp>
        <p:nvSpPr>
          <p:cNvPr id="196" name="Google Shape;196;p33"/>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Breakthroughs with Neural Networks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34"/>
          <p:cNvPicPr preferRelativeResize="0"/>
          <p:nvPr/>
        </p:nvPicPr>
        <p:blipFill>
          <a:blip r:embed="rId3">
            <a:alphaModFix/>
          </a:blip>
          <a:stretch>
            <a:fillRect/>
          </a:stretch>
        </p:blipFill>
        <p:spPr>
          <a:xfrm>
            <a:off x="1521900" y="775100"/>
            <a:ext cx="6100191" cy="4140300"/>
          </a:xfrm>
          <a:prstGeom prst="rect">
            <a:avLst/>
          </a:prstGeom>
          <a:noFill/>
          <a:ln>
            <a:noFill/>
          </a:ln>
        </p:spPr>
      </p:pic>
      <p:sp>
        <p:nvSpPr>
          <p:cNvPr id="202" name="Google Shape;202;p34"/>
          <p:cNvSpPr txBox="1">
            <a:spLocks noGrp="1"/>
          </p:cNvSpPr>
          <p:nvPr>
            <p:ph type="sldNum" idx="12"/>
          </p:nvPr>
        </p:nvSpPr>
        <p:spPr>
          <a:xfrm>
            <a:off x="8582447" y="4688960"/>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22</a:t>
            </a:fld>
            <a:endParaRPr/>
          </a:p>
        </p:txBody>
      </p:sp>
      <p:sp>
        <p:nvSpPr>
          <p:cNvPr id="203" name="Google Shape;203;p34"/>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Breakthroughs with Neural Networks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208" name="Google Shape;208;p35"/>
          <p:cNvPicPr preferRelativeResize="0"/>
          <p:nvPr/>
        </p:nvPicPr>
        <p:blipFill>
          <a:blip r:embed="rId3">
            <a:alphaModFix/>
          </a:blip>
          <a:stretch>
            <a:fillRect/>
          </a:stretch>
        </p:blipFill>
        <p:spPr>
          <a:xfrm>
            <a:off x="947175" y="967950"/>
            <a:ext cx="7049825" cy="3944451"/>
          </a:xfrm>
          <a:prstGeom prst="rect">
            <a:avLst/>
          </a:prstGeom>
          <a:noFill/>
          <a:ln>
            <a:noFill/>
          </a:ln>
        </p:spPr>
      </p:pic>
      <p:sp>
        <p:nvSpPr>
          <p:cNvPr id="209" name="Google Shape;209;p35"/>
          <p:cNvSpPr txBox="1">
            <a:spLocks noGrp="1"/>
          </p:cNvSpPr>
          <p:nvPr>
            <p:ph type="sldNum" idx="12"/>
          </p:nvPr>
        </p:nvSpPr>
        <p:spPr>
          <a:xfrm>
            <a:off x="8582447" y="4688960"/>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23</a:t>
            </a:fld>
            <a:endParaRPr/>
          </a:p>
        </p:txBody>
      </p:sp>
      <p:sp>
        <p:nvSpPr>
          <p:cNvPr id="210" name="Google Shape;210;p35"/>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Breakthroughs with Neural Networks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pic>
        <p:nvPicPr>
          <p:cNvPr id="215" name="Google Shape;215;p36"/>
          <p:cNvPicPr preferRelativeResize="0"/>
          <p:nvPr/>
        </p:nvPicPr>
        <p:blipFill>
          <a:blip r:embed="rId3">
            <a:alphaModFix/>
          </a:blip>
          <a:stretch>
            <a:fillRect/>
          </a:stretch>
        </p:blipFill>
        <p:spPr>
          <a:xfrm>
            <a:off x="1484700" y="715150"/>
            <a:ext cx="6174601" cy="4342675"/>
          </a:xfrm>
          <a:prstGeom prst="rect">
            <a:avLst/>
          </a:prstGeom>
          <a:noFill/>
          <a:ln>
            <a:noFill/>
          </a:ln>
        </p:spPr>
      </p:pic>
      <p:sp>
        <p:nvSpPr>
          <p:cNvPr id="216" name="Google Shape;216;p36"/>
          <p:cNvSpPr txBox="1">
            <a:spLocks noGrp="1"/>
          </p:cNvSpPr>
          <p:nvPr>
            <p:ph type="sldNum" idx="12"/>
          </p:nvPr>
        </p:nvSpPr>
        <p:spPr>
          <a:xfrm>
            <a:off x="8582447" y="4688960"/>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24</a:t>
            </a:fld>
            <a:endParaRPr/>
          </a:p>
        </p:txBody>
      </p:sp>
      <p:sp>
        <p:nvSpPr>
          <p:cNvPr id="217" name="Google Shape;217;p36"/>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Breakthroughs with Neural Networks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pic>
        <p:nvPicPr>
          <p:cNvPr id="222" name="Google Shape;222;p37"/>
          <p:cNvPicPr preferRelativeResize="0"/>
          <p:nvPr/>
        </p:nvPicPr>
        <p:blipFill>
          <a:blip r:embed="rId3">
            <a:alphaModFix/>
          </a:blip>
          <a:stretch>
            <a:fillRect/>
          </a:stretch>
        </p:blipFill>
        <p:spPr>
          <a:xfrm>
            <a:off x="1146850" y="978225"/>
            <a:ext cx="7325600" cy="3868024"/>
          </a:xfrm>
          <a:prstGeom prst="rect">
            <a:avLst/>
          </a:prstGeom>
          <a:noFill/>
          <a:ln>
            <a:noFill/>
          </a:ln>
        </p:spPr>
      </p:pic>
      <p:sp>
        <p:nvSpPr>
          <p:cNvPr id="223" name="Google Shape;223;p37"/>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Breakthroughs with Neural Networks</a:t>
            </a:r>
            <a:endParaRPr>
              <a:solidFill>
                <a:schemeClr val="lt1"/>
              </a:solidFill>
            </a:endParaRPr>
          </a:p>
        </p:txBody>
      </p:sp>
      <p:sp>
        <p:nvSpPr>
          <p:cNvPr id="224" name="Google Shape;224;p37"/>
          <p:cNvSpPr txBox="1">
            <a:spLocks noGrp="1"/>
          </p:cNvSpPr>
          <p:nvPr>
            <p:ph type="sldNum" idx="12"/>
          </p:nvPr>
        </p:nvSpPr>
        <p:spPr>
          <a:xfrm>
            <a:off x="8582447" y="4688960"/>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8"/>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Applications of Deep Learning</a:t>
            </a:r>
            <a:endParaRPr/>
          </a:p>
        </p:txBody>
      </p:sp>
      <p:pic>
        <p:nvPicPr>
          <p:cNvPr id="230" name="Google Shape;230;p38"/>
          <p:cNvPicPr preferRelativeResize="0"/>
          <p:nvPr/>
        </p:nvPicPr>
        <p:blipFill>
          <a:blip r:embed="rId3">
            <a:alphaModFix/>
          </a:blip>
          <a:stretch>
            <a:fillRect/>
          </a:stretch>
        </p:blipFill>
        <p:spPr>
          <a:xfrm>
            <a:off x="152400" y="1172350"/>
            <a:ext cx="8582025" cy="3181350"/>
          </a:xfrm>
          <a:prstGeom prst="rect">
            <a:avLst/>
          </a:prstGeom>
          <a:noFill/>
          <a:ln>
            <a:noFill/>
          </a:ln>
        </p:spPr>
      </p:pic>
      <p:sp>
        <p:nvSpPr>
          <p:cNvPr id="231" name="Google Shape;231;p38"/>
          <p:cNvSpPr txBox="1">
            <a:spLocks noGrp="1"/>
          </p:cNvSpPr>
          <p:nvPr>
            <p:ph type="sldNum" idx="12"/>
          </p:nvPr>
        </p:nvSpPr>
        <p:spPr>
          <a:xfrm>
            <a:off x="8582447" y="4688960"/>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9"/>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Many more applications….</a:t>
            </a:r>
            <a:endParaRPr/>
          </a:p>
        </p:txBody>
      </p:sp>
      <p:sp>
        <p:nvSpPr>
          <p:cNvPr id="237" name="Google Shape;237;p39"/>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Autofit/>
          </a:bodyPr>
          <a:lstStyle/>
          <a:p>
            <a:pPr marL="457200" lvl="0" indent="-355600" algn="l" rtl="0">
              <a:lnSpc>
                <a:spcPct val="100000"/>
              </a:lnSpc>
              <a:spcBef>
                <a:spcPts val="0"/>
              </a:spcBef>
              <a:spcAft>
                <a:spcPts val="0"/>
              </a:spcAft>
              <a:buSzPts val="2000"/>
              <a:buChar char="●"/>
            </a:pPr>
            <a:r>
              <a:rPr lang="en"/>
              <a:t>Predict tomorrowʼs weather given geographic information, satellite images, and a trailing window of past weather.</a:t>
            </a:r>
            <a:endParaRPr/>
          </a:p>
          <a:p>
            <a:pPr marL="457200" lvl="0" indent="-355600" algn="l" rtl="0">
              <a:lnSpc>
                <a:spcPct val="100000"/>
              </a:lnSpc>
              <a:spcBef>
                <a:spcPts val="0"/>
              </a:spcBef>
              <a:spcAft>
                <a:spcPts val="0"/>
              </a:spcAft>
              <a:buSzPts val="2000"/>
              <a:buChar char="●"/>
            </a:pPr>
            <a:r>
              <a:rPr lang="en"/>
              <a:t>Takes in a question, expressed in free-form text, and answers it correctly. (Q&amp;A)</a:t>
            </a:r>
            <a:endParaRPr/>
          </a:p>
          <a:p>
            <a:pPr marL="457200" lvl="0" indent="-355600" algn="l" rtl="0">
              <a:lnSpc>
                <a:spcPct val="100000"/>
              </a:lnSpc>
              <a:spcBef>
                <a:spcPts val="0"/>
              </a:spcBef>
              <a:spcAft>
                <a:spcPts val="0"/>
              </a:spcAft>
              <a:buSzPts val="2000"/>
              <a:buChar char="●"/>
            </a:pPr>
            <a:r>
              <a:rPr lang="en"/>
              <a:t>Takes in an image and identify all the people it contains, drawing outlines around each. (Object detection)</a:t>
            </a:r>
            <a:endParaRPr/>
          </a:p>
          <a:p>
            <a:pPr marL="457200" lvl="0" indent="-355600" algn="l" rtl="0">
              <a:lnSpc>
                <a:spcPct val="100000"/>
              </a:lnSpc>
              <a:spcBef>
                <a:spcPts val="0"/>
              </a:spcBef>
              <a:spcAft>
                <a:spcPts val="0"/>
              </a:spcAft>
              <a:buSzPts val="2000"/>
              <a:buChar char="●"/>
            </a:pPr>
            <a:r>
              <a:rPr lang="en"/>
              <a:t>Presents users with products that they are likely to enjoy but unlikely, in the natural course of browsing, to encounter. (Recommendation systems)</a:t>
            </a:r>
            <a:endParaRPr/>
          </a:p>
          <a:p>
            <a:pPr marL="457200" lvl="0" indent="0" algn="l" rtl="0">
              <a:lnSpc>
                <a:spcPct val="100000"/>
              </a:lnSpc>
              <a:spcBef>
                <a:spcPts val="0"/>
              </a:spcBef>
              <a:spcAft>
                <a:spcPts val="0"/>
              </a:spcAft>
              <a:buNone/>
            </a:pPr>
            <a:endParaRPr/>
          </a:p>
        </p:txBody>
      </p:sp>
      <p:sp>
        <p:nvSpPr>
          <p:cNvPr id="238" name="Google Shape;238;p39"/>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Key components of DL problem</a:t>
            </a:r>
            <a:endParaRPr/>
          </a:p>
        </p:txBody>
      </p:sp>
      <p:sp>
        <p:nvSpPr>
          <p:cNvPr id="244" name="Google Shape;244;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1"/>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Core components of DL problem</a:t>
            </a:r>
            <a:endParaRPr/>
          </a:p>
        </p:txBody>
      </p:sp>
      <p:sp>
        <p:nvSpPr>
          <p:cNvPr id="250" name="Google Shape;250;p41"/>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AutoNum type="arabicPeriod"/>
            </a:pPr>
            <a:r>
              <a:rPr lang="en"/>
              <a:t>The </a:t>
            </a:r>
            <a:r>
              <a:rPr lang="en">
                <a:highlight>
                  <a:schemeClr val="accent6"/>
                </a:highlight>
              </a:rPr>
              <a:t>data</a:t>
            </a:r>
            <a:r>
              <a:rPr lang="en"/>
              <a:t> that we can learn from.</a:t>
            </a:r>
            <a:endParaRPr/>
          </a:p>
          <a:p>
            <a:pPr marL="457200" lvl="0" indent="-355600" algn="l" rtl="0">
              <a:spcBef>
                <a:spcPts val="0"/>
              </a:spcBef>
              <a:spcAft>
                <a:spcPts val="0"/>
              </a:spcAft>
              <a:buSzPts val="2000"/>
              <a:buAutoNum type="arabicPeriod"/>
            </a:pPr>
            <a:r>
              <a:rPr lang="en"/>
              <a:t>A </a:t>
            </a:r>
            <a:r>
              <a:rPr lang="en">
                <a:highlight>
                  <a:schemeClr val="accent6"/>
                </a:highlight>
              </a:rPr>
              <a:t>model</a:t>
            </a:r>
            <a:r>
              <a:rPr lang="en"/>
              <a:t> of how to transform the data.</a:t>
            </a:r>
            <a:endParaRPr/>
          </a:p>
          <a:p>
            <a:pPr marL="457200" lvl="0" indent="-355600" algn="l" rtl="0">
              <a:spcBef>
                <a:spcPts val="0"/>
              </a:spcBef>
              <a:spcAft>
                <a:spcPts val="0"/>
              </a:spcAft>
              <a:buSzPts val="2000"/>
              <a:buAutoNum type="arabicPeriod"/>
            </a:pPr>
            <a:r>
              <a:rPr lang="en"/>
              <a:t>An </a:t>
            </a:r>
            <a:r>
              <a:rPr lang="en">
                <a:highlight>
                  <a:schemeClr val="accent6"/>
                </a:highlight>
              </a:rPr>
              <a:t>objective function</a:t>
            </a:r>
            <a:r>
              <a:rPr lang="en"/>
              <a:t> that quantifies how well (or badly) the model is doing.</a:t>
            </a:r>
            <a:endParaRPr/>
          </a:p>
          <a:p>
            <a:pPr marL="457200" lvl="0" indent="-355600" algn="l" rtl="0">
              <a:spcBef>
                <a:spcPts val="0"/>
              </a:spcBef>
              <a:spcAft>
                <a:spcPts val="0"/>
              </a:spcAft>
              <a:buSzPts val="2000"/>
              <a:buAutoNum type="arabicPeriod"/>
            </a:pPr>
            <a:r>
              <a:rPr lang="en"/>
              <a:t>An </a:t>
            </a:r>
            <a:r>
              <a:rPr lang="en">
                <a:highlight>
                  <a:schemeClr val="accent6"/>
                </a:highlight>
              </a:rPr>
              <a:t>algorithm</a:t>
            </a:r>
            <a:r>
              <a:rPr lang="en"/>
              <a:t> to adjust the modelʼs parameters to optimize the objective function.</a:t>
            </a:r>
            <a:endParaRPr/>
          </a:p>
          <a:p>
            <a:pPr marL="0" lvl="0" indent="0" algn="l" rtl="0">
              <a:spcBef>
                <a:spcPts val="1200"/>
              </a:spcBef>
              <a:spcAft>
                <a:spcPts val="1200"/>
              </a:spcAft>
              <a:buNone/>
            </a:pPr>
            <a:endParaRPr/>
          </a:p>
        </p:txBody>
      </p:sp>
      <p:pic>
        <p:nvPicPr>
          <p:cNvPr id="251" name="Google Shape;251;p41"/>
          <p:cNvPicPr preferRelativeResize="0"/>
          <p:nvPr/>
        </p:nvPicPr>
        <p:blipFill>
          <a:blip r:embed="rId3">
            <a:alphaModFix/>
          </a:blip>
          <a:stretch>
            <a:fillRect/>
          </a:stretch>
        </p:blipFill>
        <p:spPr>
          <a:xfrm>
            <a:off x="1314450" y="2843374"/>
            <a:ext cx="6515100" cy="2200000"/>
          </a:xfrm>
          <a:prstGeom prst="rect">
            <a:avLst/>
          </a:prstGeom>
          <a:noFill/>
          <a:ln>
            <a:noFill/>
          </a:ln>
        </p:spPr>
      </p:pic>
      <p:sp>
        <p:nvSpPr>
          <p:cNvPr id="252" name="Google Shape;252;p41"/>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b="1">
                <a:solidFill>
                  <a:srgbClr val="073763"/>
                </a:solidFill>
                <a:latin typeface="Calibri"/>
                <a:ea typeface="Calibri"/>
                <a:cs typeface="Calibri"/>
                <a:sym typeface="Calibri"/>
              </a:rPr>
              <a:t>Course Logistics</a:t>
            </a:r>
            <a:endParaRPr b="1">
              <a:solidFill>
                <a:srgbClr val="073763"/>
              </a:solidFill>
              <a:latin typeface="Calibri"/>
              <a:ea typeface="Calibri"/>
              <a:cs typeface="Calibri"/>
              <a:sym typeface="Calibri"/>
            </a:endParaRPr>
          </a:p>
        </p:txBody>
      </p:sp>
      <p:sp>
        <p:nvSpPr>
          <p:cNvPr id="69" name="Google Shape;6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2"/>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Data</a:t>
            </a:r>
            <a:endParaRPr/>
          </a:p>
        </p:txBody>
      </p:sp>
      <p:sp>
        <p:nvSpPr>
          <p:cNvPr id="258" name="Google Shape;258;p42"/>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a:t>Collection of examples. </a:t>
            </a:r>
            <a:endParaRPr/>
          </a:p>
          <a:p>
            <a:pPr marL="457200" lvl="0" indent="-355600" algn="l" rtl="0">
              <a:spcBef>
                <a:spcPts val="0"/>
              </a:spcBef>
              <a:spcAft>
                <a:spcPts val="0"/>
              </a:spcAft>
              <a:buSzPts val="2000"/>
              <a:buChar char="●"/>
            </a:pPr>
            <a:r>
              <a:rPr lang="en">
                <a:highlight>
                  <a:schemeClr val="lt1"/>
                </a:highlight>
              </a:rPr>
              <a:t>Data has to be converted to an useful and a suitable numerical </a:t>
            </a:r>
            <a:r>
              <a:rPr lang="en" b="1">
                <a:highlight>
                  <a:schemeClr val="lt1"/>
                </a:highlight>
              </a:rPr>
              <a:t>representation</a:t>
            </a:r>
            <a:r>
              <a:rPr lang="en">
                <a:highlight>
                  <a:schemeClr val="lt1"/>
                </a:highlight>
              </a:rPr>
              <a:t>. </a:t>
            </a:r>
            <a:endParaRPr>
              <a:highlight>
                <a:schemeClr val="lt1"/>
              </a:highlight>
            </a:endParaRPr>
          </a:p>
          <a:p>
            <a:pPr marL="457200" lvl="0" indent="-355600" algn="l" rtl="0">
              <a:spcBef>
                <a:spcPts val="0"/>
              </a:spcBef>
              <a:spcAft>
                <a:spcPts val="0"/>
              </a:spcAft>
              <a:buSzPts val="2000"/>
              <a:buChar char="●"/>
            </a:pPr>
            <a:r>
              <a:rPr lang="en">
                <a:highlight>
                  <a:schemeClr val="lt1"/>
                </a:highlight>
              </a:rPr>
              <a:t>Each example (or data point, data instance, sample) typically consists of a set of attributes called </a:t>
            </a:r>
            <a:r>
              <a:rPr lang="en" b="1">
                <a:highlight>
                  <a:schemeClr val="lt1"/>
                </a:highlight>
              </a:rPr>
              <a:t>features</a:t>
            </a:r>
            <a:r>
              <a:rPr lang="en">
                <a:highlight>
                  <a:schemeClr val="lt1"/>
                </a:highlight>
              </a:rPr>
              <a:t> (or covariates), from which the model must make its predictions. </a:t>
            </a:r>
            <a:endParaRPr>
              <a:highlight>
                <a:schemeClr val="lt1"/>
              </a:highlight>
            </a:endParaRPr>
          </a:p>
          <a:p>
            <a:pPr marL="457200" lvl="0" indent="-355600" algn="l" rtl="0">
              <a:spcBef>
                <a:spcPts val="0"/>
              </a:spcBef>
              <a:spcAft>
                <a:spcPts val="0"/>
              </a:spcAft>
              <a:buSzPts val="2000"/>
              <a:buChar char="●"/>
            </a:pPr>
            <a:r>
              <a:rPr lang="en">
                <a:highlight>
                  <a:schemeClr val="lt1"/>
                </a:highlight>
              </a:rPr>
              <a:t>In the supervised learning problems, the attribute to be predicted is designated as the </a:t>
            </a:r>
            <a:r>
              <a:rPr lang="en" b="1">
                <a:highlight>
                  <a:schemeClr val="lt1"/>
                </a:highlight>
              </a:rPr>
              <a:t>label</a:t>
            </a:r>
            <a:r>
              <a:rPr lang="en">
                <a:highlight>
                  <a:schemeClr val="lt1"/>
                </a:highlight>
              </a:rPr>
              <a:t> (or target).</a:t>
            </a:r>
            <a:endParaRPr/>
          </a:p>
        </p:txBody>
      </p:sp>
      <p:pic>
        <p:nvPicPr>
          <p:cNvPr id="259" name="Google Shape;259;p42"/>
          <p:cNvPicPr preferRelativeResize="0"/>
          <p:nvPr/>
        </p:nvPicPr>
        <p:blipFill>
          <a:blip r:embed="rId3">
            <a:alphaModFix/>
          </a:blip>
          <a:stretch>
            <a:fillRect/>
          </a:stretch>
        </p:blipFill>
        <p:spPr>
          <a:xfrm>
            <a:off x="6050738" y="3913588"/>
            <a:ext cx="2047875" cy="466725"/>
          </a:xfrm>
          <a:prstGeom prst="rect">
            <a:avLst/>
          </a:prstGeom>
          <a:noFill/>
          <a:ln>
            <a:noFill/>
          </a:ln>
        </p:spPr>
      </p:pic>
      <p:sp>
        <p:nvSpPr>
          <p:cNvPr id="260" name="Google Shape;260;p42"/>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3"/>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Data</a:t>
            </a:r>
            <a:endParaRPr/>
          </a:p>
        </p:txBody>
      </p:sp>
      <p:sp>
        <p:nvSpPr>
          <p:cNvPr id="266" name="Google Shape;266;p43"/>
          <p:cNvSpPr txBox="1">
            <a:spLocks noGrp="1"/>
          </p:cNvSpPr>
          <p:nvPr>
            <p:ph type="body" idx="1"/>
          </p:nvPr>
        </p:nvSpPr>
        <p:spPr>
          <a:xfrm>
            <a:off x="311700" y="950800"/>
            <a:ext cx="4260300" cy="39636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a:t>Data = D = {X,t}</a:t>
            </a:r>
            <a:endParaRPr/>
          </a:p>
          <a:p>
            <a:pPr marL="457200" lvl="0" indent="-355600" algn="l" rtl="0">
              <a:spcBef>
                <a:spcPts val="0"/>
              </a:spcBef>
              <a:spcAft>
                <a:spcPts val="0"/>
              </a:spcAft>
              <a:buSzPts val="2000"/>
              <a:buChar char="●"/>
            </a:pPr>
            <a:r>
              <a:rPr lang="en"/>
              <a:t>Number of features = Number of Dimensions = d</a:t>
            </a:r>
            <a:endParaRPr/>
          </a:p>
          <a:p>
            <a:pPr marL="457200" lvl="0" indent="-355600" algn="l" rtl="0">
              <a:spcBef>
                <a:spcPts val="0"/>
              </a:spcBef>
              <a:spcAft>
                <a:spcPts val="0"/>
              </a:spcAft>
              <a:buSzPts val="2000"/>
              <a:buChar char="●"/>
            </a:pPr>
            <a:r>
              <a:rPr lang="en"/>
              <a:t>Number of examples = N</a:t>
            </a:r>
            <a:endParaRPr/>
          </a:p>
          <a:p>
            <a:pPr marL="457200" lvl="0" indent="-355600" algn="l" rtl="0">
              <a:spcBef>
                <a:spcPts val="0"/>
              </a:spcBef>
              <a:spcAft>
                <a:spcPts val="0"/>
              </a:spcAft>
              <a:buSzPts val="2000"/>
              <a:buChar char="●"/>
            </a:pPr>
            <a:r>
              <a:rPr lang="en"/>
              <a:t>As the number of features increase, we say the dimensionality increases.</a:t>
            </a:r>
            <a:endParaRPr/>
          </a:p>
        </p:txBody>
      </p:sp>
      <p:sp>
        <p:nvSpPr>
          <p:cNvPr id="267" name="Google Shape;267;p43"/>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31</a:t>
            </a:fld>
            <a:endParaRPr/>
          </a:p>
        </p:txBody>
      </p:sp>
      <p:pic>
        <p:nvPicPr>
          <p:cNvPr id="268" name="Google Shape;268;p43" title="Screenshot from 2025-10-22 19-47-24.png"/>
          <p:cNvPicPr preferRelativeResize="0"/>
          <p:nvPr/>
        </p:nvPicPr>
        <p:blipFill>
          <a:blip r:embed="rId3">
            <a:alphaModFix/>
          </a:blip>
          <a:stretch>
            <a:fillRect/>
          </a:stretch>
        </p:blipFill>
        <p:spPr>
          <a:xfrm>
            <a:off x="4572000" y="1182959"/>
            <a:ext cx="4175400" cy="295284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44"/>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2. Model</a:t>
            </a:r>
            <a:endParaRPr/>
          </a:p>
        </p:txBody>
      </p:sp>
      <p:sp>
        <p:nvSpPr>
          <p:cNvPr id="274" name="Google Shape;274;p44"/>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a:t>Model denotes the </a:t>
            </a:r>
            <a:r>
              <a:rPr lang="en" b="1"/>
              <a:t>computational machinery</a:t>
            </a:r>
            <a:r>
              <a:rPr lang="en"/>
              <a:t> for ingesting data of one type, and spitting out predictions of a possibly different type. </a:t>
            </a:r>
            <a:endParaRPr/>
          </a:p>
          <a:p>
            <a:pPr marL="457200" lvl="0" indent="-355600" algn="l" rtl="0">
              <a:spcBef>
                <a:spcPts val="0"/>
              </a:spcBef>
              <a:spcAft>
                <a:spcPts val="0"/>
              </a:spcAft>
              <a:buSzPts val="2000"/>
              <a:buChar char="●"/>
            </a:pPr>
            <a:r>
              <a:rPr lang="en"/>
              <a:t>Deep learning models consist of many successive transformations of the data that are chained together top to bottom, thus the name deep learning.</a:t>
            </a:r>
            <a:endParaRPr/>
          </a:p>
          <a:p>
            <a:pPr marL="457200" lvl="0" indent="0" algn="l" rtl="0">
              <a:spcBef>
                <a:spcPts val="1200"/>
              </a:spcBef>
              <a:spcAft>
                <a:spcPts val="1200"/>
              </a:spcAft>
              <a:buNone/>
            </a:pPr>
            <a:endParaRPr/>
          </a:p>
        </p:txBody>
      </p:sp>
      <p:pic>
        <p:nvPicPr>
          <p:cNvPr id="275" name="Google Shape;275;p44"/>
          <p:cNvPicPr preferRelativeResize="0"/>
          <p:nvPr/>
        </p:nvPicPr>
        <p:blipFill>
          <a:blip r:embed="rId3">
            <a:alphaModFix/>
          </a:blip>
          <a:stretch>
            <a:fillRect/>
          </a:stretch>
        </p:blipFill>
        <p:spPr>
          <a:xfrm>
            <a:off x="1766875" y="3030300"/>
            <a:ext cx="5610225" cy="1504950"/>
          </a:xfrm>
          <a:prstGeom prst="rect">
            <a:avLst/>
          </a:prstGeom>
          <a:noFill/>
          <a:ln>
            <a:noFill/>
          </a:ln>
        </p:spPr>
      </p:pic>
      <p:sp>
        <p:nvSpPr>
          <p:cNvPr id="276" name="Google Shape;276;p44"/>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5"/>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Objective Function</a:t>
            </a:r>
            <a:endParaRPr/>
          </a:p>
        </p:txBody>
      </p:sp>
      <p:sp>
        <p:nvSpPr>
          <p:cNvPr id="282" name="Google Shape;282;p45"/>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a:t>Learning means improving at some task over time.</a:t>
            </a:r>
            <a:r>
              <a:rPr lang="en" b="1"/>
              <a:t> </a:t>
            </a:r>
            <a:endParaRPr b="1"/>
          </a:p>
          <a:p>
            <a:pPr marL="457200" lvl="0" indent="-355600" algn="l" rtl="0">
              <a:spcBef>
                <a:spcPts val="0"/>
              </a:spcBef>
              <a:spcAft>
                <a:spcPts val="0"/>
              </a:spcAft>
              <a:buSzPts val="2000"/>
              <a:buChar char="●"/>
            </a:pPr>
            <a:r>
              <a:rPr lang="en" b="1"/>
              <a:t>Objective functions are formal measures to denote how good (or bad) a mathematical model is. </a:t>
            </a:r>
            <a:endParaRPr b="1"/>
          </a:p>
          <a:p>
            <a:pPr marL="457200" lvl="0" indent="-355600" algn="l" rtl="0">
              <a:spcBef>
                <a:spcPts val="0"/>
              </a:spcBef>
              <a:spcAft>
                <a:spcPts val="0"/>
              </a:spcAft>
              <a:buSzPts val="2000"/>
              <a:buChar char="●"/>
            </a:pPr>
            <a:r>
              <a:rPr lang="en"/>
              <a:t>By convention, objective functions are defined so that lower is better. </a:t>
            </a:r>
            <a:endParaRPr/>
          </a:p>
          <a:p>
            <a:pPr marL="457200" lvl="0" indent="-355600" algn="l" rtl="0">
              <a:spcBef>
                <a:spcPts val="0"/>
              </a:spcBef>
              <a:spcAft>
                <a:spcPts val="0"/>
              </a:spcAft>
              <a:buSzPts val="2000"/>
              <a:buChar char="●"/>
            </a:pPr>
            <a:r>
              <a:rPr lang="en"/>
              <a:t>Because lower is better, these functions are sometimes called </a:t>
            </a:r>
            <a:r>
              <a:rPr lang="en" b="1"/>
              <a:t>loss functions</a:t>
            </a:r>
            <a:r>
              <a:rPr lang="en"/>
              <a:t>.</a:t>
            </a:r>
            <a:endParaRPr/>
          </a:p>
          <a:p>
            <a:pPr marL="457200" lvl="0" indent="0" algn="l" rtl="0">
              <a:spcBef>
                <a:spcPts val="1200"/>
              </a:spcBef>
              <a:spcAft>
                <a:spcPts val="1200"/>
              </a:spcAft>
              <a:buNone/>
            </a:pPr>
            <a:endParaRPr/>
          </a:p>
        </p:txBody>
      </p:sp>
      <p:sp>
        <p:nvSpPr>
          <p:cNvPr id="283" name="Google Shape;283;p45"/>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46"/>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4. Learning Algorithms</a:t>
            </a:r>
            <a:endParaRPr/>
          </a:p>
        </p:txBody>
      </p:sp>
      <p:sp>
        <p:nvSpPr>
          <p:cNvPr id="289" name="Google Shape;289;p46"/>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b="1"/>
              <a:t>Learning Algorithm is an algorithm capable of searching for the best possible parameters for minimizing the loss function. </a:t>
            </a:r>
            <a:endParaRPr b="1"/>
          </a:p>
          <a:p>
            <a:pPr marL="457200" lvl="0" indent="-355600" algn="l" rtl="0">
              <a:spcBef>
                <a:spcPts val="0"/>
              </a:spcBef>
              <a:spcAft>
                <a:spcPts val="0"/>
              </a:spcAft>
              <a:buSzPts val="2000"/>
              <a:buChar char="●"/>
            </a:pPr>
            <a:r>
              <a:rPr lang="en"/>
              <a:t>Popular algorithm for deep learning -  </a:t>
            </a:r>
            <a:r>
              <a:rPr lang="en" b="1"/>
              <a:t>gradient descent</a:t>
            </a:r>
            <a:r>
              <a:rPr lang="en"/>
              <a:t>. </a:t>
            </a:r>
            <a:endParaRPr/>
          </a:p>
        </p:txBody>
      </p:sp>
      <p:sp>
        <p:nvSpPr>
          <p:cNvPr id="290" name="Google Shape;290;p46"/>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7"/>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Example of the Framework</a:t>
            </a:r>
            <a:endParaRPr/>
          </a:p>
        </p:txBody>
      </p:sp>
      <p:sp>
        <p:nvSpPr>
          <p:cNvPr id="296" name="Google Shape;296;p47"/>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a:t>We have to tell a computer explicitly how to map from inputs to outputs.</a:t>
            </a:r>
            <a:endParaRPr/>
          </a:p>
          <a:p>
            <a:pPr marL="457200" lvl="0" indent="-355600" algn="l" rtl="0">
              <a:spcBef>
                <a:spcPts val="0"/>
              </a:spcBef>
              <a:spcAft>
                <a:spcPts val="0"/>
              </a:spcAft>
              <a:buSzPts val="2000"/>
              <a:buChar char="➔"/>
            </a:pPr>
            <a:r>
              <a:rPr lang="en"/>
              <a:t>We have to define the problem precisely, pinning down the exact nature of the inputs and outputs, and choosing an appropriate model family.</a:t>
            </a:r>
            <a:endParaRPr/>
          </a:p>
          <a:p>
            <a:pPr marL="457200" lvl="0" indent="-355600" algn="l" rtl="0">
              <a:spcBef>
                <a:spcPts val="0"/>
              </a:spcBef>
              <a:spcAft>
                <a:spcPts val="0"/>
              </a:spcAft>
              <a:buSzPts val="2000"/>
              <a:buChar char="➔"/>
            </a:pPr>
            <a:r>
              <a:rPr lang="en"/>
              <a:t>Collect a huge dataset containing examples of audio and label those that do and that do not contain the wake word.</a:t>
            </a:r>
            <a:endParaRPr/>
          </a:p>
        </p:txBody>
      </p:sp>
      <p:pic>
        <p:nvPicPr>
          <p:cNvPr id="297" name="Google Shape;297;p47"/>
          <p:cNvPicPr preferRelativeResize="0"/>
          <p:nvPr/>
        </p:nvPicPr>
        <p:blipFill>
          <a:blip r:embed="rId3">
            <a:alphaModFix/>
          </a:blip>
          <a:stretch>
            <a:fillRect/>
          </a:stretch>
        </p:blipFill>
        <p:spPr>
          <a:xfrm>
            <a:off x="1766888" y="3480825"/>
            <a:ext cx="5610225" cy="1504950"/>
          </a:xfrm>
          <a:prstGeom prst="rect">
            <a:avLst/>
          </a:prstGeom>
          <a:noFill/>
          <a:ln>
            <a:noFill/>
          </a:ln>
        </p:spPr>
      </p:pic>
      <p:sp>
        <p:nvSpPr>
          <p:cNvPr id="298" name="Google Shape;298;p47"/>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8"/>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to Create a Model?</a:t>
            </a:r>
            <a:endParaRPr/>
          </a:p>
        </p:txBody>
      </p:sp>
      <p:sp>
        <p:nvSpPr>
          <p:cNvPr id="304" name="Google Shape;304;p48"/>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Autofit/>
          </a:bodyPr>
          <a:lstStyle/>
          <a:p>
            <a:pPr marL="457200" lvl="0" indent="-355600" algn="l" rtl="0">
              <a:lnSpc>
                <a:spcPct val="105000"/>
              </a:lnSpc>
              <a:spcBef>
                <a:spcPts val="0"/>
              </a:spcBef>
              <a:spcAft>
                <a:spcPts val="0"/>
              </a:spcAft>
              <a:buSzPts val="2000"/>
              <a:buChar char="➔"/>
            </a:pPr>
            <a:r>
              <a:rPr lang="en"/>
              <a:t>Start with a program whose behavior is determined by a number of parameters.</a:t>
            </a:r>
            <a:endParaRPr/>
          </a:p>
          <a:p>
            <a:pPr marL="457200" lvl="0" indent="-355600" algn="l" rtl="0">
              <a:lnSpc>
                <a:spcPct val="105000"/>
              </a:lnSpc>
              <a:spcBef>
                <a:spcPts val="0"/>
              </a:spcBef>
              <a:spcAft>
                <a:spcPts val="0"/>
              </a:spcAft>
              <a:buSzPts val="2000"/>
              <a:buChar char="➔"/>
            </a:pPr>
            <a:r>
              <a:rPr lang="en"/>
              <a:t>How to determine the best possible set of parameters? Use data or examples.</a:t>
            </a:r>
            <a:endParaRPr/>
          </a:p>
          <a:p>
            <a:pPr marL="457200" lvl="0" indent="-355600" algn="l" rtl="0">
              <a:lnSpc>
                <a:spcPct val="105000"/>
              </a:lnSpc>
              <a:spcBef>
                <a:spcPts val="0"/>
              </a:spcBef>
              <a:spcAft>
                <a:spcPts val="0"/>
              </a:spcAft>
              <a:buSzPts val="2000"/>
              <a:buChar char="➔"/>
            </a:pPr>
            <a:r>
              <a:rPr lang="en"/>
              <a:t>Parameters improve the performance of the program with respect to the loss function.</a:t>
            </a:r>
            <a:endParaRPr/>
          </a:p>
        </p:txBody>
      </p:sp>
      <p:sp>
        <p:nvSpPr>
          <p:cNvPr id="305" name="Google Shape;305;p48"/>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36</a:t>
            </a:fld>
            <a:endParaRPr/>
          </a:p>
        </p:txBody>
      </p:sp>
      <p:pic>
        <p:nvPicPr>
          <p:cNvPr id="306" name="Google Shape;306;p48"/>
          <p:cNvPicPr preferRelativeResize="0"/>
          <p:nvPr/>
        </p:nvPicPr>
        <p:blipFill>
          <a:blip r:embed="rId3">
            <a:alphaModFix/>
          </a:blip>
          <a:stretch>
            <a:fillRect/>
          </a:stretch>
        </p:blipFill>
        <p:spPr>
          <a:xfrm>
            <a:off x="1988775" y="3061274"/>
            <a:ext cx="5166426" cy="20822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9"/>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Train the Model</a:t>
            </a:r>
            <a:endParaRPr/>
          </a:p>
        </p:txBody>
      </p:sp>
      <p:sp>
        <p:nvSpPr>
          <p:cNvPr id="312" name="Google Shape;312;p49"/>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457200" lvl="0" indent="-361950" algn="l" rtl="0">
              <a:spcBef>
                <a:spcPts val="0"/>
              </a:spcBef>
              <a:spcAft>
                <a:spcPts val="0"/>
              </a:spcAft>
              <a:buSzPts val="2100"/>
              <a:buChar char="➔"/>
            </a:pPr>
            <a:r>
              <a:rPr lang="en" sz="2100"/>
              <a:t>Train the program with data to find the best set of parameters that improves the performance of the program with respect to the loss function.</a:t>
            </a:r>
            <a:endParaRPr sz="2100"/>
          </a:p>
          <a:p>
            <a:pPr marL="457200" lvl="0" indent="-361950" algn="l" rtl="0">
              <a:lnSpc>
                <a:spcPct val="105000"/>
              </a:lnSpc>
              <a:spcBef>
                <a:spcPts val="0"/>
              </a:spcBef>
              <a:spcAft>
                <a:spcPts val="0"/>
              </a:spcAft>
              <a:buSzPts val="2100"/>
              <a:buChar char="➔"/>
            </a:pPr>
            <a:r>
              <a:rPr lang="en" sz="2100"/>
              <a:t>Once the parameters are finalised, we call the program a model.</a:t>
            </a:r>
            <a:endParaRPr sz="2100"/>
          </a:p>
          <a:p>
            <a:pPr marL="1371600" lvl="2" indent="-349250" algn="l" rtl="0">
              <a:lnSpc>
                <a:spcPct val="105000"/>
              </a:lnSpc>
              <a:spcBef>
                <a:spcPts val="0"/>
              </a:spcBef>
              <a:spcAft>
                <a:spcPts val="0"/>
              </a:spcAft>
              <a:buSzPts val="1900"/>
              <a:buChar char="●"/>
            </a:pPr>
            <a:r>
              <a:rPr lang="en" sz="1900"/>
              <a:t>Eg: The model receives a snippet of audio as input, and the model generates a selection among yes / no as output.</a:t>
            </a:r>
            <a:endParaRPr sz="1900"/>
          </a:p>
          <a:p>
            <a:pPr marL="457200" lvl="0" indent="-361950" algn="l" rtl="0">
              <a:lnSpc>
                <a:spcPct val="105000"/>
              </a:lnSpc>
              <a:spcBef>
                <a:spcPts val="0"/>
              </a:spcBef>
              <a:spcAft>
                <a:spcPts val="0"/>
              </a:spcAft>
              <a:buSzPts val="2100"/>
              <a:buChar char="➔"/>
            </a:pPr>
            <a:r>
              <a:rPr lang="en" sz="2100"/>
              <a:t>The set of all distinct programs (input-output mappings) that we can produce just by manipulating the parameters is called a family of models.</a:t>
            </a:r>
            <a:endParaRPr sz="2100"/>
          </a:p>
          <a:p>
            <a:pPr marL="1371600" lvl="2" indent="-349250" algn="l" rtl="0">
              <a:lnSpc>
                <a:spcPct val="105000"/>
              </a:lnSpc>
              <a:spcBef>
                <a:spcPts val="0"/>
              </a:spcBef>
              <a:spcAft>
                <a:spcPts val="0"/>
              </a:spcAft>
              <a:buSzPts val="1900"/>
              <a:buChar char="●"/>
            </a:pPr>
            <a:r>
              <a:rPr lang="en" sz="1900"/>
              <a:t>Eg: Same model family should be suitable for ”Alexa” recognition and ”Hey Siri” recognition because they seem, intuitively, to be similar tasks.</a:t>
            </a:r>
            <a:endParaRPr sz="1900"/>
          </a:p>
        </p:txBody>
      </p:sp>
      <p:sp>
        <p:nvSpPr>
          <p:cNvPr id="313" name="Google Shape;313;p49"/>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Kinds of Deep Learning Problems</a:t>
            </a:r>
            <a:endParaRPr/>
          </a:p>
        </p:txBody>
      </p:sp>
      <p:sp>
        <p:nvSpPr>
          <p:cNvPr id="319" name="Google Shape;319;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51"/>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Learning Problems</a:t>
            </a:r>
            <a:endParaRPr/>
          </a:p>
        </p:txBody>
      </p:sp>
      <p:sp>
        <p:nvSpPr>
          <p:cNvPr id="325" name="Google Shape;325;p51"/>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lnSpcReduction="10000"/>
          </a:bodyPr>
          <a:lstStyle/>
          <a:p>
            <a:pPr marL="457200" lvl="0" indent="-355600" algn="l" rtl="0">
              <a:spcBef>
                <a:spcPts val="0"/>
              </a:spcBef>
              <a:spcAft>
                <a:spcPts val="0"/>
              </a:spcAft>
              <a:buSzPts val="2000"/>
              <a:buAutoNum type="arabicPeriod"/>
            </a:pPr>
            <a:r>
              <a:rPr lang="en"/>
              <a:t>Supervised Learning</a:t>
            </a:r>
            <a:endParaRPr/>
          </a:p>
          <a:p>
            <a:pPr marL="914400" lvl="1" indent="-330200" algn="l" rtl="0">
              <a:spcBef>
                <a:spcPts val="0"/>
              </a:spcBef>
              <a:spcAft>
                <a:spcPts val="0"/>
              </a:spcAft>
              <a:buSzPts val="1600"/>
              <a:buChar char="○"/>
            </a:pPr>
            <a:r>
              <a:rPr lang="en"/>
              <a:t>Training by examples</a:t>
            </a:r>
            <a:endParaRPr/>
          </a:p>
          <a:p>
            <a:pPr marL="914400" lvl="1" indent="-330200" algn="l" rtl="0">
              <a:spcBef>
                <a:spcPts val="0"/>
              </a:spcBef>
              <a:spcAft>
                <a:spcPts val="0"/>
              </a:spcAft>
              <a:buSzPts val="1600"/>
              <a:buChar char="○"/>
            </a:pPr>
            <a:r>
              <a:rPr lang="en"/>
              <a:t>The model is given a dataset which has the data and its labels</a:t>
            </a:r>
            <a:endParaRPr/>
          </a:p>
          <a:p>
            <a:pPr marL="914400" lvl="1" indent="-330200" algn="l" rtl="0">
              <a:spcBef>
                <a:spcPts val="0"/>
              </a:spcBef>
              <a:spcAft>
                <a:spcPts val="0"/>
              </a:spcAft>
              <a:buSzPts val="1600"/>
              <a:buChar char="○"/>
            </a:pPr>
            <a:r>
              <a:rPr lang="en"/>
              <a:t>Eg: Classification, Regression</a:t>
            </a:r>
            <a:endParaRPr/>
          </a:p>
          <a:p>
            <a:pPr marL="914400" lvl="1" indent="-330200" algn="l" rtl="0">
              <a:spcBef>
                <a:spcPts val="0"/>
              </a:spcBef>
              <a:spcAft>
                <a:spcPts val="0"/>
              </a:spcAft>
              <a:buSzPts val="1600"/>
              <a:buChar char="○"/>
            </a:pPr>
            <a:r>
              <a:rPr lang="en"/>
              <a:t>You will learn this in this course and Machine Learning Course</a:t>
            </a:r>
            <a:endParaRPr/>
          </a:p>
          <a:p>
            <a:pPr marL="457200" lvl="0" indent="-355600" algn="l" rtl="0">
              <a:spcBef>
                <a:spcPts val="0"/>
              </a:spcBef>
              <a:spcAft>
                <a:spcPts val="0"/>
              </a:spcAft>
              <a:buSzPts val="2000"/>
              <a:buAutoNum type="arabicPeriod"/>
            </a:pPr>
            <a:r>
              <a:rPr lang="en"/>
              <a:t>Unsupervised Learning</a:t>
            </a:r>
            <a:endParaRPr/>
          </a:p>
          <a:p>
            <a:pPr marL="914400" lvl="1" indent="-330200" algn="l" rtl="0">
              <a:spcBef>
                <a:spcPts val="0"/>
              </a:spcBef>
              <a:spcAft>
                <a:spcPts val="0"/>
              </a:spcAft>
              <a:buSzPts val="1600"/>
              <a:buChar char="○"/>
            </a:pPr>
            <a:r>
              <a:rPr lang="en"/>
              <a:t>Situations where we feed the model a giant dataset containing only the features</a:t>
            </a:r>
            <a:endParaRPr/>
          </a:p>
          <a:p>
            <a:pPr marL="914400" lvl="1" indent="-330200" algn="l" rtl="0">
              <a:spcBef>
                <a:spcPts val="0"/>
              </a:spcBef>
              <a:spcAft>
                <a:spcPts val="0"/>
              </a:spcAft>
              <a:buSzPts val="1600"/>
              <a:buChar char="○"/>
            </a:pPr>
            <a:r>
              <a:rPr lang="en"/>
              <a:t>Eg: Clustering, Generate synthetic data (uses GAN)</a:t>
            </a:r>
            <a:endParaRPr/>
          </a:p>
          <a:p>
            <a:pPr marL="914400" lvl="1" indent="-330200" algn="l" rtl="0">
              <a:spcBef>
                <a:spcPts val="0"/>
              </a:spcBef>
              <a:spcAft>
                <a:spcPts val="0"/>
              </a:spcAft>
              <a:buSzPts val="1600"/>
              <a:buChar char="○"/>
            </a:pPr>
            <a:r>
              <a:rPr lang="en"/>
              <a:t>You will learn this in Advanced Deep Learning Course and Machine Learning Course</a:t>
            </a:r>
            <a:endParaRPr/>
          </a:p>
          <a:p>
            <a:pPr marL="457200" lvl="0" indent="-355600" algn="l" rtl="0">
              <a:spcBef>
                <a:spcPts val="0"/>
              </a:spcBef>
              <a:spcAft>
                <a:spcPts val="0"/>
              </a:spcAft>
              <a:buSzPts val="2000"/>
              <a:buAutoNum type="arabicPeriod"/>
            </a:pPr>
            <a:r>
              <a:rPr lang="en"/>
              <a:t>Reinforcement Learning</a:t>
            </a:r>
            <a:endParaRPr/>
          </a:p>
          <a:p>
            <a:pPr marL="914400" lvl="1" indent="-330200" algn="l" rtl="0">
              <a:spcBef>
                <a:spcPts val="0"/>
              </a:spcBef>
              <a:spcAft>
                <a:spcPts val="0"/>
              </a:spcAft>
              <a:buSzPts val="1600"/>
              <a:buChar char="○"/>
            </a:pPr>
            <a:r>
              <a:rPr lang="en"/>
              <a:t>Develop an agent that interacts with an environment and takes actions over a series of time steps.</a:t>
            </a:r>
            <a:endParaRPr/>
          </a:p>
          <a:p>
            <a:pPr marL="914400" lvl="1" indent="-330200" algn="l" rtl="0">
              <a:spcBef>
                <a:spcPts val="0"/>
              </a:spcBef>
              <a:spcAft>
                <a:spcPts val="0"/>
              </a:spcAft>
              <a:buSzPts val="1600"/>
              <a:buChar char="○"/>
            </a:pPr>
            <a:r>
              <a:rPr lang="en"/>
              <a:t>You will learn this in Deep Reinforcement Learning Course</a:t>
            </a:r>
            <a:endParaRPr/>
          </a:p>
        </p:txBody>
      </p:sp>
      <p:sp>
        <p:nvSpPr>
          <p:cNvPr id="326" name="Google Shape;326;p51"/>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we Learn…. (Module Structure)</a:t>
            </a:r>
            <a:endParaRPr/>
          </a:p>
        </p:txBody>
      </p:sp>
      <p:sp>
        <p:nvSpPr>
          <p:cNvPr id="75" name="Google Shape;75;p16"/>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lnSpcReduction="10000"/>
          </a:bodyPr>
          <a:lstStyle/>
          <a:p>
            <a:pPr marL="457200" lvl="0" indent="-355600" algn="l" rtl="0">
              <a:spcBef>
                <a:spcPts val="0"/>
              </a:spcBef>
              <a:spcAft>
                <a:spcPts val="0"/>
              </a:spcAft>
              <a:buSzPts val="2000"/>
              <a:buAutoNum type="arabicPeriod"/>
            </a:pPr>
            <a:r>
              <a:rPr lang="en"/>
              <a:t>Deep learning - What, Why, where</a:t>
            </a:r>
            <a:endParaRPr/>
          </a:p>
          <a:p>
            <a:pPr marL="457200" lvl="0" indent="-355600" algn="l" rtl="0">
              <a:spcBef>
                <a:spcPts val="0"/>
              </a:spcBef>
              <a:spcAft>
                <a:spcPts val="0"/>
              </a:spcAft>
              <a:buSzPts val="2000"/>
              <a:buAutoNum type="arabicPeriod"/>
            </a:pPr>
            <a:r>
              <a:rPr lang="en"/>
              <a:t>Artificial Neuron and Perceptron</a:t>
            </a:r>
            <a:endParaRPr/>
          </a:p>
          <a:p>
            <a:pPr marL="457200" lvl="0" indent="-355600" algn="l" rtl="0">
              <a:spcBef>
                <a:spcPts val="0"/>
              </a:spcBef>
              <a:spcAft>
                <a:spcPts val="0"/>
              </a:spcAft>
              <a:buSzPts val="2000"/>
              <a:buAutoNum type="arabicPeriod"/>
            </a:pPr>
            <a:r>
              <a:rPr lang="en"/>
              <a:t>Linear Neural Network for Regression</a:t>
            </a:r>
            <a:endParaRPr/>
          </a:p>
          <a:p>
            <a:pPr marL="457200" lvl="0" indent="-355600" algn="l" rtl="0">
              <a:spcBef>
                <a:spcPts val="0"/>
              </a:spcBef>
              <a:spcAft>
                <a:spcPts val="0"/>
              </a:spcAft>
              <a:buSzPts val="2000"/>
              <a:buAutoNum type="arabicPeriod"/>
            </a:pPr>
            <a:r>
              <a:rPr lang="en"/>
              <a:t>Linear Neural Network for Classification</a:t>
            </a:r>
            <a:endParaRPr/>
          </a:p>
          <a:p>
            <a:pPr marL="457200" lvl="0" indent="-355600" algn="l" rtl="0">
              <a:spcBef>
                <a:spcPts val="0"/>
              </a:spcBef>
              <a:spcAft>
                <a:spcPts val="0"/>
              </a:spcAft>
              <a:buSzPts val="2000"/>
              <a:buAutoNum type="arabicPeriod"/>
            </a:pPr>
            <a:r>
              <a:rPr lang="en"/>
              <a:t>Deep Feedforward Neural Network</a:t>
            </a:r>
            <a:endParaRPr/>
          </a:p>
          <a:p>
            <a:pPr marL="457200" lvl="0" indent="-355600" algn="l" rtl="0">
              <a:spcBef>
                <a:spcPts val="0"/>
              </a:spcBef>
              <a:spcAft>
                <a:spcPts val="0"/>
              </a:spcAft>
              <a:buSzPts val="2000"/>
              <a:buAutoNum type="arabicPeriod"/>
            </a:pPr>
            <a:r>
              <a:rPr lang="en"/>
              <a:t>Convolutional Neural Network</a:t>
            </a:r>
            <a:endParaRPr/>
          </a:p>
          <a:p>
            <a:pPr marL="457200" lvl="0" indent="-355600" algn="l" rtl="0">
              <a:spcBef>
                <a:spcPts val="0"/>
              </a:spcBef>
              <a:spcAft>
                <a:spcPts val="0"/>
              </a:spcAft>
              <a:buSzPts val="2000"/>
              <a:buAutoNum type="arabicPeriod"/>
            </a:pPr>
            <a:r>
              <a:rPr lang="en"/>
              <a:t>Recurrent Neural Networks</a:t>
            </a:r>
            <a:endParaRPr/>
          </a:p>
          <a:p>
            <a:pPr marL="457200" lvl="0" indent="-355600" algn="l" rtl="0">
              <a:spcBef>
                <a:spcPts val="0"/>
              </a:spcBef>
              <a:spcAft>
                <a:spcPts val="0"/>
              </a:spcAft>
              <a:buSzPts val="2000"/>
              <a:buAutoNum type="arabicPeriod"/>
            </a:pPr>
            <a:r>
              <a:rPr lang="en"/>
              <a:t>Attention Mechanism</a:t>
            </a:r>
            <a:endParaRPr/>
          </a:p>
          <a:p>
            <a:pPr marL="457200" lvl="0" indent="-355600" algn="l" rtl="0">
              <a:spcBef>
                <a:spcPts val="0"/>
              </a:spcBef>
              <a:spcAft>
                <a:spcPts val="0"/>
              </a:spcAft>
              <a:buSzPts val="2000"/>
              <a:buAutoNum type="arabicPeriod"/>
            </a:pPr>
            <a:r>
              <a:rPr lang="en"/>
              <a:t>Transformer</a:t>
            </a:r>
            <a:endParaRPr/>
          </a:p>
          <a:p>
            <a:pPr marL="457200" lvl="0" indent="-355600" algn="l" rtl="0">
              <a:spcBef>
                <a:spcPts val="0"/>
              </a:spcBef>
              <a:spcAft>
                <a:spcPts val="0"/>
              </a:spcAft>
              <a:buSzPts val="2000"/>
              <a:buAutoNum type="arabicPeriod"/>
            </a:pPr>
            <a:r>
              <a:rPr lang="en"/>
              <a:t>Optimization of Deep models</a:t>
            </a:r>
            <a:endParaRPr/>
          </a:p>
          <a:p>
            <a:pPr marL="457200" lvl="0" indent="-355600" algn="l" rtl="0">
              <a:spcBef>
                <a:spcPts val="0"/>
              </a:spcBef>
              <a:spcAft>
                <a:spcPts val="0"/>
              </a:spcAft>
              <a:buSzPts val="2000"/>
              <a:buAutoNum type="arabicPeriod"/>
            </a:pPr>
            <a:r>
              <a:rPr lang="en"/>
              <a:t>Regularization for Deep models</a:t>
            </a:r>
            <a:endParaRPr/>
          </a:p>
        </p:txBody>
      </p:sp>
      <p:sp>
        <p:nvSpPr>
          <p:cNvPr id="76" name="Google Shape;76;p16"/>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52"/>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Supervised Learning</a:t>
            </a:r>
            <a:endParaRPr/>
          </a:p>
        </p:txBody>
      </p:sp>
      <p:sp>
        <p:nvSpPr>
          <p:cNvPr id="332" name="Google Shape;332;p52"/>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1800"/>
              <a:t>Each </a:t>
            </a:r>
            <a:r>
              <a:rPr lang="en" sz="1800" b="1"/>
              <a:t>feature–label pair</a:t>
            </a:r>
            <a:r>
              <a:rPr lang="en" sz="1800"/>
              <a:t> is called an example. </a:t>
            </a:r>
            <a:endParaRPr sz="1800"/>
          </a:p>
          <a:p>
            <a:pPr marL="457200" lvl="0" indent="-342900" algn="l" rtl="0">
              <a:spcBef>
                <a:spcPts val="0"/>
              </a:spcBef>
              <a:spcAft>
                <a:spcPts val="0"/>
              </a:spcAft>
              <a:buSzPts val="1800"/>
              <a:buChar char="➔"/>
            </a:pPr>
            <a:r>
              <a:rPr lang="en" sz="1800"/>
              <a:t>Goal is to produce </a:t>
            </a:r>
            <a:r>
              <a:rPr lang="en" sz="1800" b="1"/>
              <a:t>a model that maps any input to a label prediction</a:t>
            </a:r>
            <a:r>
              <a:rPr lang="en" sz="1800"/>
              <a:t>.</a:t>
            </a:r>
            <a:endParaRPr sz="1800"/>
          </a:p>
          <a:p>
            <a:pPr marL="457200" lvl="0" indent="-342900" algn="l" rtl="0">
              <a:spcBef>
                <a:spcPts val="0"/>
              </a:spcBef>
              <a:spcAft>
                <a:spcPts val="0"/>
              </a:spcAft>
              <a:buSzPts val="1800"/>
              <a:buChar char="➔"/>
            </a:pPr>
            <a:r>
              <a:rPr lang="en" sz="1700"/>
              <a:t>The supervision comes into play because for choosing the parameters, we (the supervisors) provide the model with a dataset consisting of labeled examples, where each example is matched with conditional probability of a label given input features.</a:t>
            </a:r>
            <a:endParaRPr sz="1700"/>
          </a:p>
        </p:txBody>
      </p:sp>
      <p:pic>
        <p:nvPicPr>
          <p:cNvPr id="333" name="Google Shape;333;p52"/>
          <p:cNvPicPr preferRelativeResize="0"/>
          <p:nvPr/>
        </p:nvPicPr>
        <p:blipFill>
          <a:blip r:embed="rId3">
            <a:alphaModFix/>
          </a:blip>
          <a:stretch>
            <a:fillRect/>
          </a:stretch>
        </p:blipFill>
        <p:spPr>
          <a:xfrm>
            <a:off x="1452350" y="2779350"/>
            <a:ext cx="6239275" cy="2018050"/>
          </a:xfrm>
          <a:prstGeom prst="rect">
            <a:avLst/>
          </a:prstGeom>
          <a:noFill/>
          <a:ln>
            <a:noFill/>
          </a:ln>
        </p:spPr>
      </p:pic>
      <p:sp>
        <p:nvSpPr>
          <p:cNvPr id="334" name="Google Shape;334;p52"/>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53"/>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Supervised Learning Tasks</a:t>
            </a:r>
            <a:endParaRPr/>
          </a:p>
        </p:txBody>
      </p:sp>
      <p:sp>
        <p:nvSpPr>
          <p:cNvPr id="340" name="Google Shape;340;p53"/>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lnSpcReduction="20000"/>
          </a:bodyPr>
          <a:lstStyle/>
          <a:p>
            <a:pPr marL="457200" lvl="0" indent="-355600" algn="l" rtl="0">
              <a:spcBef>
                <a:spcPts val="0"/>
              </a:spcBef>
              <a:spcAft>
                <a:spcPts val="0"/>
              </a:spcAft>
              <a:buSzPts val="2000"/>
              <a:buChar char="➔"/>
            </a:pPr>
            <a:r>
              <a:rPr lang="en"/>
              <a:t>Regression </a:t>
            </a:r>
            <a:endParaRPr/>
          </a:p>
          <a:p>
            <a:pPr marL="914400" lvl="1" indent="-330200" algn="l" rtl="0">
              <a:spcBef>
                <a:spcPts val="0"/>
              </a:spcBef>
              <a:spcAft>
                <a:spcPts val="0"/>
              </a:spcAft>
              <a:buSzPts val="1600"/>
              <a:buChar char="◆"/>
            </a:pPr>
            <a:r>
              <a:rPr lang="en"/>
              <a:t>how much or how many question</a:t>
            </a:r>
            <a:endParaRPr/>
          </a:p>
          <a:p>
            <a:pPr marL="457200" lvl="0" indent="-355600" algn="l" rtl="0">
              <a:spcBef>
                <a:spcPts val="0"/>
              </a:spcBef>
              <a:spcAft>
                <a:spcPts val="0"/>
              </a:spcAft>
              <a:buSzPts val="2000"/>
              <a:buChar char="➔"/>
            </a:pPr>
            <a:r>
              <a:rPr lang="en"/>
              <a:t>Classification</a:t>
            </a:r>
            <a:endParaRPr/>
          </a:p>
          <a:p>
            <a:pPr marL="914400" lvl="1" indent="-330200" algn="l" rtl="0">
              <a:spcBef>
                <a:spcPts val="0"/>
              </a:spcBef>
              <a:spcAft>
                <a:spcPts val="0"/>
              </a:spcAft>
              <a:buSzPts val="1600"/>
              <a:buChar char="◆"/>
            </a:pPr>
            <a:r>
              <a:rPr lang="en"/>
              <a:t>Binary classification</a:t>
            </a:r>
            <a:endParaRPr/>
          </a:p>
          <a:p>
            <a:pPr marL="914400" lvl="1" indent="-330200" algn="l" rtl="0">
              <a:spcBef>
                <a:spcPts val="0"/>
              </a:spcBef>
              <a:spcAft>
                <a:spcPts val="0"/>
              </a:spcAft>
              <a:buSzPts val="1600"/>
              <a:buChar char="◆"/>
            </a:pPr>
            <a:r>
              <a:rPr lang="en"/>
              <a:t>Multi-class classification</a:t>
            </a:r>
            <a:endParaRPr/>
          </a:p>
          <a:p>
            <a:pPr marL="914400" lvl="1" indent="-330200" algn="l" rtl="0">
              <a:spcBef>
                <a:spcPts val="0"/>
              </a:spcBef>
              <a:spcAft>
                <a:spcPts val="0"/>
              </a:spcAft>
              <a:buSzPts val="1600"/>
              <a:buChar char="◆"/>
            </a:pPr>
            <a:r>
              <a:rPr lang="en"/>
              <a:t>Multi-label classification</a:t>
            </a:r>
            <a:endParaRPr/>
          </a:p>
          <a:p>
            <a:pPr marL="457200" lvl="0" indent="-355600" algn="l" rtl="0">
              <a:spcBef>
                <a:spcPts val="0"/>
              </a:spcBef>
              <a:spcAft>
                <a:spcPts val="0"/>
              </a:spcAft>
              <a:buSzPts val="2000"/>
              <a:buChar char="➔"/>
            </a:pPr>
            <a:r>
              <a:rPr lang="en"/>
              <a:t>Recommender systems</a:t>
            </a:r>
            <a:endParaRPr/>
          </a:p>
          <a:p>
            <a:pPr marL="457200" lvl="0" indent="-355600" algn="l" rtl="0">
              <a:spcBef>
                <a:spcPts val="0"/>
              </a:spcBef>
              <a:spcAft>
                <a:spcPts val="0"/>
              </a:spcAft>
              <a:buSzPts val="2000"/>
              <a:buChar char="➔"/>
            </a:pPr>
            <a:r>
              <a:rPr lang="en"/>
              <a:t>Sequence Learning</a:t>
            </a:r>
            <a:endParaRPr/>
          </a:p>
          <a:p>
            <a:pPr marL="914400" lvl="1" indent="-330200" algn="l" rtl="0">
              <a:spcBef>
                <a:spcPts val="0"/>
              </a:spcBef>
              <a:spcAft>
                <a:spcPts val="0"/>
              </a:spcAft>
              <a:buSzPts val="1600"/>
              <a:buChar char="◆"/>
            </a:pPr>
            <a:r>
              <a:rPr lang="en"/>
              <a:t>Tagging and Parsing</a:t>
            </a:r>
            <a:endParaRPr/>
          </a:p>
          <a:p>
            <a:pPr marL="914400" lvl="1" indent="-330200" algn="l" rtl="0">
              <a:spcBef>
                <a:spcPts val="0"/>
              </a:spcBef>
              <a:spcAft>
                <a:spcPts val="0"/>
              </a:spcAft>
              <a:buSzPts val="1600"/>
              <a:buChar char="◆"/>
            </a:pPr>
            <a:r>
              <a:rPr lang="en"/>
              <a:t>Automatic speech recognition</a:t>
            </a:r>
            <a:endParaRPr/>
          </a:p>
          <a:p>
            <a:pPr marL="914400" lvl="1" indent="-330200" algn="l" rtl="0">
              <a:spcBef>
                <a:spcPts val="0"/>
              </a:spcBef>
              <a:spcAft>
                <a:spcPts val="0"/>
              </a:spcAft>
              <a:buSzPts val="1600"/>
              <a:buChar char="◆"/>
            </a:pPr>
            <a:r>
              <a:rPr lang="en"/>
              <a:t>Text to speech</a:t>
            </a:r>
            <a:endParaRPr/>
          </a:p>
          <a:p>
            <a:pPr marL="914400" lvl="1" indent="-330200" algn="l" rtl="0">
              <a:spcBef>
                <a:spcPts val="0"/>
              </a:spcBef>
              <a:spcAft>
                <a:spcPts val="0"/>
              </a:spcAft>
              <a:buSzPts val="1600"/>
              <a:buChar char="◆"/>
            </a:pPr>
            <a:r>
              <a:rPr lang="en"/>
              <a:t>Machine translation</a:t>
            </a:r>
            <a:endParaRPr/>
          </a:p>
          <a:p>
            <a:pPr marL="0" lvl="0" indent="0" algn="l" rtl="0">
              <a:spcBef>
                <a:spcPts val="1200"/>
              </a:spcBef>
              <a:spcAft>
                <a:spcPts val="1200"/>
              </a:spcAft>
              <a:buNone/>
            </a:pPr>
            <a:endParaRPr/>
          </a:p>
        </p:txBody>
      </p:sp>
      <p:sp>
        <p:nvSpPr>
          <p:cNvPr id="341" name="Google Shape;341;p53"/>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
        <p:cNvGrpSpPr/>
        <p:nvPr/>
      </p:nvGrpSpPr>
      <p:grpSpPr>
        <a:xfrm>
          <a:off x="0" y="0"/>
          <a:ext cx="0" cy="0"/>
          <a:chOff x="0" y="0"/>
          <a:chExt cx="0" cy="0"/>
        </a:xfrm>
      </p:grpSpPr>
      <p:sp>
        <p:nvSpPr>
          <p:cNvPr id="346" name="Google Shape;346;p54"/>
          <p:cNvSpPr txBox="1">
            <a:spLocks noGrp="1"/>
          </p:cNvSpPr>
          <p:nvPr>
            <p:ph type="title"/>
          </p:nvPr>
        </p:nvSpPr>
        <p:spPr>
          <a:xfrm>
            <a:off x="1127500" y="2150850"/>
            <a:ext cx="7704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040"/>
              <a:t>Further Reading</a:t>
            </a:r>
            <a:endParaRPr sz="3040"/>
          </a:p>
          <a:p>
            <a:pPr marL="0" lvl="0" indent="0" algn="l" rtl="0">
              <a:spcBef>
                <a:spcPts val="0"/>
              </a:spcBef>
              <a:spcAft>
                <a:spcPts val="0"/>
              </a:spcAft>
              <a:buSzPts val="990"/>
              <a:buNone/>
            </a:pPr>
            <a:r>
              <a:rPr lang="en" sz="3040"/>
              <a:t>Dive into Deep Learning (T1)</a:t>
            </a:r>
            <a:endParaRPr sz="3040"/>
          </a:p>
          <a:p>
            <a:pPr marL="0" lvl="0" indent="0" algn="l" rtl="0">
              <a:spcBef>
                <a:spcPts val="0"/>
              </a:spcBef>
              <a:spcAft>
                <a:spcPts val="0"/>
              </a:spcAft>
              <a:buNone/>
            </a:pPr>
            <a:r>
              <a:rPr lang="en" sz="3040"/>
              <a:t>Chapter 1 </a:t>
            </a:r>
            <a:endParaRPr sz="3040"/>
          </a:p>
        </p:txBody>
      </p:sp>
      <p:sp>
        <p:nvSpPr>
          <p:cNvPr id="347" name="Google Shape;347;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42</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Books</a:t>
            </a:r>
            <a:endParaRPr/>
          </a:p>
        </p:txBody>
      </p:sp>
      <p:sp>
        <p:nvSpPr>
          <p:cNvPr id="82" name="Google Shape;82;p17"/>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Text book</a:t>
            </a:r>
            <a:endParaRPr/>
          </a:p>
          <a:p>
            <a:pPr marL="457200" lvl="0" indent="-355600" algn="l" rtl="0">
              <a:spcBef>
                <a:spcPts val="1200"/>
              </a:spcBef>
              <a:spcAft>
                <a:spcPts val="0"/>
              </a:spcAft>
              <a:buSzPts val="2000"/>
              <a:buChar char="●"/>
            </a:pPr>
            <a:r>
              <a:rPr lang="en"/>
              <a:t>Dive into Deep Learning by Aston Zhang, Zack C. Lipton, Mu Li, Alex J. Smola. </a:t>
            </a:r>
            <a:r>
              <a:rPr lang="en" u="sng">
                <a:solidFill>
                  <a:schemeClr val="hlink"/>
                </a:solidFill>
                <a:hlinkClick r:id="rId3"/>
              </a:rPr>
              <a:t>https://d2l.ai/chapter_introduction/index.html</a:t>
            </a:r>
            <a:endParaRPr/>
          </a:p>
          <a:p>
            <a:pPr marL="0" lvl="0" indent="0" algn="l" rtl="0">
              <a:spcBef>
                <a:spcPts val="1200"/>
              </a:spcBef>
              <a:spcAft>
                <a:spcPts val="0"/>
              </a:spcAft>
              <a:buNone/>
            </a:pPr>
            <a:endParaRPr/>
          </a:p>
          <a:p>
            <a:pPr marL="0" lvl="0" indent="0" algn="l" rtl="0">
              <a:spcBef>
                <a:spcPts val="1200"/>
              </a:spcBef>
              <a:spcAft>
                <a:spcPts val="0"/>
              </a:spcAft>
              <a:buNone/>
            </a:pPr>
            <a:r>
              <a:rPr lang="en"/>
              <a:t>Reference book</a:t>
            </a:r>
            <a:endParaRPr/>
          </a:p>
          <a:p>
            <a:pPr marL="457200" lvl="0" indent="-355600" algn="l" rtl="0">
              <a:spcBef>
                <a:spcPts val="1200"/>
              </a:spcBef>
              <a:spcAft>
                <a:spcPts val="0"/>
              </a:spcAft>
              <a:buSzPts val="2000"/>
              <a:buChar char="●"/>
            </a:pPr>
            <a:r>
              <a:rPr lang="en"/>
              <a:t>Deep Learning by Ian Goodfellow, Yoshua Bengio, Aaron Courville </a:t>
            </a:r>
            <a:r>
              <a:rPr lang="en" u="sng">
                <a:solidFill>
                  <a:schemeClr val="hlink"/>
                </a:solidFill>
                <a:hlinkClick r:id="rId4"/>
              </a:rPr>
              <a:t>https://www.deeplearningbook.org/</a:t>
            </a:r>
            <a:r>
              <a:rPr lang="en"/>
              <a:t>  </a:t>
            </a:r>
            <a:endParaRPr/>
          </a:p>
        </p:txBody>
      </p:sp>
      <p:sp>
        <p:nvSpPr>
          <p:cNvPr id="83" name="Google Shape;83;p17"/>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Evaluation Components and Schedule</a:t>
            </a:r>
            <a:endParaRPr/>
          </a:p>
        </p:txBody>
      </p:sp>
      <p:sp>
        <p:nvSpPr>
          <p:cNvPr id="89" name="Google Shape;89;p18"/>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6</a:t>
            </a:fld>
            <a:endParaRPr/>
          </a:p>
        </p:txBody>
      </p:sp>
      <p:graphicFrame>
        <p:nvGraphicFramePr>
          <p:cNvPr id="90" name="Google Shape;90;p18"/>
          <p:cNvGraphicFramePr/>
          <p:nvPr/>
        </p:nvGraphicFramePr>
        <p:xfrm>
          <a:off x="464513" y="827884"/>
          <a:ext cx="8214975" cy="3751170"/>
        </p:xfrm>
        <a:graphic>
          <a:graphicData uri="http://schemas.openxmlformats.org/drawingml/2006/table">
            <a:tbl>
              <a:tblPr>
                <a:noFill/>
                <a:tableStyleId>{8815A932-4318-4331-8F62-D522E886DAAF}</a:tableStyleId>
              </a:tblPr>
              <a:tblGrid>
                <a:gridCol w="1343350">
                  <a:extLst>
                    <a:ext uri="{9D8B030D-6E8A-4147-A177-3AD203B41FA5}">
                      <a16:colId xmlns:a16="http://schemas.microsoft.com/office/drawing/2014/main" val="20000"/>
                    </a:ext>
                  </a:extLst>
                </a:gridCol>
                <a:gridCol w="4100975">
                  <a:extLst>
                    <a:ext uri="{9D8B030D-6E8A-4147-A177-3AD203B41FA5}">
                      <a16:colId xmlns:a16="http://schemas.microsoft.com/office/drawing/2014/main" val="20001"/>
                    </a:ext>
                  </a:extLst>
                </a:gridCol>
                <a:gridCol w="1235450">
                  <a:extLst>
                    <a:ext uri="{9D8B030D-6E8A-4147-A177-3AD203B41FA5}">
                      <a16:colId xmlns:a16="http://schemas.microsoft.com/office/drawing/2014/main" val="20002"/>
                    </a:ext>
                  </a:extLst>
                </a:gridCol>
                <a:gridCol w="1535200">
                  <a:extLst>
                    <a:ext uri="{9D8B030D-6E8A-4147-A177-3AD203B41FA5}">
                      <a16:colId xmlns:a16="http://schemas.microsoft.com/office/drawing/2014/main" val="20003"/>
                    </a:ext>
                  </a:extLst>
                </a:gridCol>
              </a:tblGrid>
              <a:tr h="457950">
                <a:tc>
                  <a:txBody>
                    <a:bodyPr/>
                    <a:lstStyle/>
                    <a:p>
                      <a:pPr marL="0" lvl="0" indent="0" algn="l" rtl="0">
                        <a:spcBef>
                          <a:spcPts val="0"/>
                        </a:spcBef>
                        <a:spcAft>
                          <a:spcPts val="0"/>
                        </a:spcAft>
                        <a:buNone/>
                      </a:pPr>
                      <a:r>
                        <a:rPr lang="en" sz="1800" b="1">
                          <a:highlight>
                            <a:srgbClr val="A4C2F4"/>
                          </a:highlight>
                        </a:rPr>
                        <a:t>Component</a:t>
                      </a:r>
                      <a:endParaRPr sz="1800" b="1">
                        <a:highlight>
                          <a:srgbClr val="A4C2F4"/>
                        </a:highlight>
                      </a:endParaRPr>
                    </a:p>
                  </a:txBody>
                  <a:tcPr marL="91425" marR="91425" marT="91425" marB="91425">
                    <a:lnL w="9525" cap="flat" cmpd="sng">
                      <a:solidFill>
                        <a:srgbClr val="A4C2F4"/>
                      </a:solidFill>
                      <a:prstDash val="solid"/>
                      <a:round/>
                      <a:headEnd type="none" w="sm" len="sm"/>
                      <a:tailEnd type="none" w="sm" len="sm"/>
                    </a:lnL>
                    <a:lnR w="9525" cap="flat" cmpd="sng">
                      <a:solidFill>
                        <a:srgbClr val="A4C2F4"/>
                      </a:solidFill>
                      <a:prstDash val="solid"/>
                      <a:round/>
                      <a:headEnd type="none" w="sm" len="sm"/>
                      <a:tailEnd type="none" w="sm" len="sm"/>
                    </a:lnR>
                    <a:lnT w="9525" cap="flat" cmpd="sng">
                      <a:solidFill>
                        <a:srgbClr val="A4C2F4"/>
                      </a:solidFill>
                      <a:prstDash val="solid"/>
                      <a:round/>
                      <a:headEnd type="none" w="sm" len="sm"/>
                      <a:tailEnd type="none" w="sm" len="sm"/>
                    </a:lnT>
                    <a:lnB w="9525" cap="flat" cmpd="sng">
                      <a:solidFill>
                        <a:srgbClr val="A4C2F4"/>
                      </a:solidFill>
                      <a:prstDash val="solid"/>
                      <a:round/>
                      <a:headEnd type="none" w="sm" len="sm"/>
                      <a:tailEnd type="none" w="sm" len="sm"/>
                    </a:lnB>
                    <a:solidFill>
                      <a:srgbClr val="A4C2F4"/>
                    </a:solidFill>
                  </a:tcPr>
                </a:tc>
                <a:tc>
                  <a:txBody>
                    <a:bodyPr/>
                    <a:lstStyle/>
                    <a:p>
                      <a:pPr marL="0" lvl="0" indent="0" algn="l" rtl="0">
                        <a:spcBef>
                          <a:spcPts val="0"/>
                        </a:spcBef>
                        <a:spcAft>
                          <a:spcPts val="0"/>
                        </a:spcAft>
                        <a:buNone/>
                      </a:pPr>
                      <a:r>
                        <a:rPr lang="en" sz="1800" b="1">
                          <a:highlight>
                            <a:srgbClr val="A4C2F4"/>
                          </a:highlight>
                        </a:rPr>
                        <a:t>Name</a:t>
                      </a:r>
                      <a:endParaRPr sz="1800" b="1">
                        <a:highlight>
                          <a:srgbClr val="A4C2F4"/>
                        </a:highlight>
                      </a:endParaRPr>
                    </a:p>
                  </a:txBody>
                  <a:tcPr marL="91425" marR="91425" marT="91425" marB="91425">
                    <a:lnL w="9525" cap="flat" cmpd="sng">
                      <a:solidFill>
                        <a:srgbClr val="A4C2F4"/>
                      </a:solidFill>
                      <a:prstDash val="solid"/>
                      <a:round/>
                      <a:headEnd type="none" w="sm" len="sm"/>
                      <a:tailEnd type="none" w="sm" len="sm"/>
                    </a:lnL>
                    <a:lnR w="9525" cap="flat" cmpd="sng">
                      <a:solidFill>
                        <a:srgbClr val="A4C2F4"/>
                      </a:solidFill>
                      <a:prstDash val="solid"/>
                      <a:round/>
                      <a:headEnd type="none" w="sm" len="sm"/>
                      <a:tailEnd type="none" w="sm" len="sm"/>
                    </a:lnR>
                    <a:lnT w="9525" cap="flat" cmpd="sng">
                      <a:solidFill>
                        <a:srgbClr val="A4C2F4"/>
                      </a:solidFill>
                      <a:prstDash val="solid"/>
                      <a:round/>
                      <a:headEnd type="none" w="sm" len="sm"/>
                      <a:tailEnd type="none" w="sm" len="sm"/>
                    </a:lnT>
                    <a:lnB w="9525" cap="flat" cmpd="sng">
                      <a:solidFill>
                        <a:srgbClr val="A4C2F4"/>
                      </a:solidFill>
                      <a:prstDash val="solid"/>
                      <a:round/>
                      <a:headEnd type="none" w="sm" len="sm"/>
                      <a:tailEnd type="none" w="sm" len="sm"/>
                    </a:lnB>
                    <a:solidFill>
                      <a:srgbClr val="A4C2F4"/>
                    </a:solidFill>
                  </a:tcPr>
                </a:tc>
                <a:tc>
                  <a:txBody>
                    <a:bodyPr/>
                    <a:lstStyle/>
                    <a:p>
                      <a:pPr marL="0" lvl="0" indent="0" algn="l" rtl="0">
                        <a:spcBef>
                          <a:spcPts val="0"/>
                        </a:spcBef>
                        <a:spcAft>
                          <a:spcPts val="0"/>
                        </a:spcAft>
                        <a:buNone/>
                      </a:pPr>
                      <a:r>
                        <a:rPr lang="en" sz="1800" b="1">
                          <a:solidFill>
                            <a:schemeClr val="dk1"/>
                          </a:solidFill>
                          <a:highlight>
                            <a:srgbClr val="A4C2F4"/>
                          </a:highlight>
                        </a:rPr>
                        <a:t>Weightage</a:t>
                      </a:r>
                      <a:endParaRPr sz="1800" b="1">
                        <a:highlight>
                          <a:srgbClr val="A4C2F4"/>
                        </a:highlight>
                      </a:endParaRPr>
                    </a:p>
                  </a:txBody>
                  <a:tcPr marL="91425" marR="91425" marT="91425" marB="91425">
                    <a:lnL w="9525" cap="flat" cmpd="sng">
                      <a:solidFill>
                        <a:srgbClr val="A4C2F4"/>
                      </a:solidFill>
                      <a:prstDash val="solid"/>
                      <a:round/>
                      <a:headEnd type="none" w="sm" len="sm"/>
                      <a:tailEnd type="none" w="sm" len="sm"/>
                    </a:lnL>
                    <a:lnR w="9525" cap="flat" cmpd="sng">
                      <a:solidFill>
                        <a:srgbClr val="A4C2F4"/>
                      </a:solidFill>
                      <a:prstDash val="solid"/>
                      <a:round/>
                      <a:headEnd type="none" w="sm" len="sm"/>
                      <a:tailEnd type="none" w="sm" len="sm"/>
                    </a:lnR>
                    <a:lnT w="9525" cap="flat" cmpd="sng">
                      <a:solidFill>
                        <a:srgbClr val="A4C2F4"/>
                      </a:solidFill>
                      <a:prstDash val="solid"/>
                      <a:round/>
                      <a:headEnd type="none" w="sm" len="sm"/>
                      <a:tailEnd type="none" w="sm" len="sm"/>
                    </a:lnT>
                    <a:lnB w="9525" cap="flat" cmpd="sng">
                      <a:solidFill>
                        <a:srgbClr val="A4C2F4"/>
                      </a:solidFill>
                      <a:prstDash val="solid"/>
                      <a:round/>
                      <a:headEnd type="none" w="sm" len="sm"/>
                      <a:tailEnd type="none" w="sm" len="sm"/>
                    </a:lnB>
                    <a:solidFill>
                      <a:srgbClr val="A4C2F4"/>
                    </a:solidFill>
                  </a:tcPr>
                </a:tc>
                <a:tc>
                  <a:txBody>
                    <a:bodyPr/>
                    <a:lstStyle/>
                    <a:p>
                      <a:pPr marL="0" lvl="0" indent="0" algn="l" rtl="0">
                        <a:spcBef>
                          <a:spcPts val="0"/>
                        </a:spcBef>
                        <a:spcAft>
                          <a:spcPts val="0"/>
                        </a:spcAft>
                        <a:buNone/>
                      </a:pPr>
                      <a:r>
                        <a:rPr lang="en" sz="1800" b="1">
                          <a:highlight>
                            <a:srgbClr val="A4C2F4"/>
                          </a:highlight>
                        </a:rPr>
                        <a:t>Type</a:t>
                      </a:r>
                      <a:endParaRPr sz="1800" b="1">
                        <a:highlight>
                          <a:srgbClr val="A4C2F4"/>
                        </a:highlight>
                      </a:endParaRPr>
                    </a:p>
                  </a:txBody>
                  <a:tcPr marL="91425" marR="91425" marT="91425" marB="91425">
                    <a:lnL w="9525" cap="flat" cmpd="sng">
                      <a:solidFill>
                        <a:srgbClr val="A4C2F4"/>
                      </a:solidFill>
                      <a:prstDash val="solid"/>
                      <a:round/>
                      <a:headEnd type="none" w="sm" len="sm"/>
                      <a:tailEnd type="none" w="sm" len="sm"/>
                    </a:lnL>
                    <a:lnR w="9525" cap="flat" cmpd="sng">
                      <a:solidFill>
                        <a:srgbClr val="A4C2F4"/>
                      </a:solidFill>
                      <a:prstDash val="solid"/>
                      <a:round/>
                      <a:headEnd type="none" w="sm" len="sm"/>
                      <a:tailEnd type="none" w="sm" len="sm"/>
                    </a:lnR>
                    <a:lnT w="9525" cap="flat" cmpd="sng">
                      <a:solidFill>
                        <a:srgbClr val="A4C2F4"/>
                      </a:solidFill>
                      <a:prstDash val="solid"/>
                      <a:round/>
                      <a:headEnd type="none" w="sm" len="sm"/>
                      <a:tailEnd type="none" w="sm" len="sm"/>
                    </a:lnT>
                    <a:lnB w="9525" cap="flat" cmpd="sng">
                      <a:solidFill>
                        <a:srgbClr val="A4C2F4"/>
                      </a:solidFill>
                      <a:prstDash val="solid"/>
                      <a:round/>
                      <a:headEnd type="none" w="sm" len="sm"/>
                      <a:tailEnd type="none" w="sm" len="sm"/>
                    </a:lnB>
                    <a:solidFill>
                      <a:srgbClr val="A4C2F4"/>
                    </a:solidFill>
                  </a:tcPr>
                </a:tc>
                <a:extLst>
                  <a:ext uri="{0D108BD9-81ED-4DB2-BD59-A6C34878D82A}">
                    <a16:rowId xmlns:a16="http://schemas.microsoft.com/office/drawing/2014/main" val="10000"/>
                  </a:ext>
                </a:extLst>
              </a:tr>
              <a:tr h="457950">
                <a:tc>
                  <a:txBody>
                    <a:bodyPr/>
                    <a:lstStyle/>
                    <a:p>
                      <a:pPr marL="0" lvl="0" indent="0" algn="l" rtl="0">
                        <a:spcBef>
                          <a:spcPts val="0"/>
                        </a:spcBef>
                        <a:spcAft>
                          <a:spcPts val="0"/>
                        </a:spcAft>
                        <a:buNone/>
                      </a:pPr>
                      <a:r>
                        <a:rPr lang="en" sz="1800"/>
                        <a:t>EC 1</a:t>
                      </a:r>
                      <a:endParaRPr sz="1800"/>
                    </a:p>
                  </a:txBody>
                  <a:tcPr marL="91425" marR="91425" marT="91425" marB="91425">
                    <a:lnT w="9525" cap="flat" cmpd="sng">
                      <a:solidFill>
                        <a:srgbClr val="A4C2F4"/>
                      </a:solidFill>
                      <a:prstDash val="solid"/>
                      <a:round/>
                      <a:headEnd type="none" w="sm" len="sm"/>
                      <a:tailEnd type="none" w="sm" len="sm"/>
                    </a:lnT>
                  </a:tcPr>
                </a:tc>
                <a:tc>
                  <a:txBody>
                    <a:bodyPr/>
                    <a:lstStyle/>
                    <a:p>
                      <a:pPr marL="0" lvl="0" indent="0" algn="l" rtl="0">
                        <a:spcBef>
                          <a:spcPts val="0"/>
                        </a:spcBef>
                        <a:spcAft>
                          <a:spcPts val="0"/>
                        </a:spcAft>
                        <a:buNone/>
                      </a:pPr>
                      <a:r>
                        <a:rPr lang="en" sz="1800"/>
                        <a:t>Quiz I</a:t>
                      </a:r>
                      <a:endParaRPr sz="1800"/>
                    </a:p>
                  </a:txBody>
                  <a:tcPr marL="91425" marR="91425" marT="91425" marB="91425">
                    <a:lnT w="9525" cap="flat" cmpd="sng">
                      <a:solidFill>
                        <a:srgbClr val="A4C2F4"/>
                      </a:solidFill>
                      <a:prstDash val="solid"/>
                      <a:round/>
                      <a:headEnd type="none" w="sm" len="sm"/>
                      <a:tailEnd type="none" w="sm" len="sm"/>
                    </a:lnT>
                  </a:tcPr>
                </a:tc>
                <a:tc>
                  <a:txBody>
                    <a:bodyPr/>
                    <a:lstStyle/>
                    <a:p>
                      <a:pPr marL="0" lvl="0" indent="0" algn="l" rtl="0">
                        <a:spcBef>
                          <a:spcPts val="0"/>
                        </a:spcBef>
                        <a:spcAft>
                          <a:spcPts val="0"/>
                        </a:spcAft>
                        <a:buNone/>
                      </a:pPr>
                      <a:r>
                        <a:rPr lang="en" sz="1800"/>
                        <a:t>5 %</a:t>
                      </a:r>
                      <a:endParaRPr sz="1800"/>
                    </a:p>
                  </a:txBody>
                  <a:tcPr marL="91425" marR="91425" marT="91425" marB="91425">
                    <a:lnT w="9525" cap="flat" cmpd="sng">
                      <a:solidFill>
                        <a:srgbClr val="A4C2F4"/>
                      </a:solidFill>
                      <a:prstDash val="solid"/>
                      <a:round/>
                      <a:headEnd type="none" w="sm" len="sm"/>
                      <a:tailEnd type="none" w="sm" len="sm"/>
                    </a:lnT>
                  </a:tcPr>
                </a:tc>
                <a:tc>
                  <a:txBody>
                    <a:bodyPr/>
                    <a:lstStyle/>
                    <a:p>
                      <a:pPr marL="0" lvl="0" indent="0" algn="l" rtl="0">
                        <a:spcBef>
                          <a:spcPts val="0"/>
                        </a:spcBef>
                        <a:spcAft>
                          <a:spcPts val="0"/>
                        </a:spcAft>
                        <a:buNone/>
                      </a:pPr>
                      <a:r>
                        <a:rPr lang="en" sz="1800"/>
                        <a:t>Pre-midsem</a:t>
                      </a:r>
                      <a:endParaRPr sz="1800"/>
                    </a:p>
                  </a:txBody>
                  <a:tcPr marL="91425" marR="91425" marT="91425" marB="91425">
                    <a:lnT w="9525" cap="flat" cmpd="sng">
                      <a:solidFill>
                        <a:srgbClr val="A4C2F4"/>
                      </a:solidFill>
                      <a:prstDash val="solid"/>
                      <a:round/>
                      <a:headEnd type="none" w="sm" len="sm"/>
                      <a:tailEnd type="none" w="sm" len="sm"/>
                    </a:lnT>
                  </a:tcPr>
                </a:tc>
                <a:extLst>
                  <a:ext uri="{0D108BD9-81ED-4DB2-BD59-A6C34878D82A}">
                    <a16:rowId xmlns:a16="http://schemas.microsoft.com/office/drawing/2014/main" val="10001"/>
                  </a:ext>
                </a:extLst>
              </a:tr>
              <a:tr h="457950">
                <a:tc>
                  <a:txBody>
                    <a:bodyPr/>
                    <a:lstStyle/>
                    <a:p>
                      <a:pPr marL="0" lvl="0" indent="0" algn="l" rtl="0">
                        <a:spcBef>
                          <a:spcPts val="0"/>
                        </a:spcBef>
                        <a:spcAft>
                          <a:spcPts val="0"/>
                        </a:spcAft>
                        <a:buNone/>
                      </a:pPr>
                      <a:endParaRPr sz="1800"/>
                    </a:p>
                  </a:txBody>
                  <a:tcPr marL="91425" marR="91425" marT="91425" marB="91425"/>
                </a:tc>
                <a:tc>
                  <a:txBody>
                    <a:bodyPr/>
                    <a:lstStyle/>
                    <a:p>
                      <a:pPr marL="0" lvl="0" indent="0" algn="l" rtl="0">
                        <a:spcBef>
                          <a:spcPts val="0"/>
                        </a:spcBef>
                        <a:spcAft>
                          <a:spcPts val="0"/>
                        </a:spcAft>
                        <a:buNone/>
                      </a:pPr>
                      <a:r>
                        <a:rPr lang="en" sz="1800"/>
                        <a:t>Quiz II</a:t>
                      </a:r>
                      <a:endParaRPr sz="1800"/>
                    </a:p>
                  </a:txBody>
                  <a:tcPr marL="91425" marR="91425" marT="91425" marB="91425"/>
                </a:tc>
                <a:tc>
                  <a:txBody>
                    <a:bodyPr/>
                    <a:lstStyle/>
                    <a:p>
                      <a:pPr marL="0" lvl="0" indent="0" algn="l" rtl="0">
                        <a:spcBef>
                          <a:spcPts val="0"/>
                        </a:spcBef>
                        <a:spcAft>
                          <a:spcPts val="0"/>
                        </a:spcAft>
                        <a:buNone/>
                      </a:pPr>
                      <a:r>
                        <a:rPr lang="en" sz="1800"/>
                        <a:t>5 %</a:t>
                      </a:r>
                      <a:endParaRPr sz="1800"/>
                    </a:p>
                  </a:txBody>
                  <a:tcPr marL="91425" marR="91425" marT="91425" marB="91425"/>
                </a:tc>
                <a:tc>
                  <a:txBody>
                    <a:bodyPr/>
                    <a:lstStyle/>
                    <a:p>
                      <a:pPr marL="0" lvl="0" indent="0" algn="l" rtl="0">
                        <a:spcBef>
                          <a:spcPts val="0"/>
                        </a:spcBef>
                        <a:spcAft>
                          <a:spcPts val="0"/>
                        </a:spcAft>
                        <a:buNone/>
                      </a:pPr>
                      <a:r>
                        <a:rPr lang="en" sz="1800"/>
                        <a:t>Post-midsem</a:t>
                      </a:r>
                      <a:endParaRPr sz="1800"/>
                    </a:p>
                  </a:txBody>
                  <a:tcPr marL="91425" marR="91425" marT="91425" marB="91425"/>
                </a:tc>
                <a:extLst>
                  <a:ext uri="{0D108BD9-81ED-4DB2-BD59-A6C34878D82A}">
                    <a16:rowId xmlns:a16="http://schemas.microsoft.com/office/drawing/2014/main" val="10002"/>
                  </a:ext>
                </a:extLst>
              </a:tr>
              <a:tr h="411675">
                <a:tc>
                  <a:txBody>
                    <a:bodyPr/>
                    <a:lstStyle/>
                    <a:p>
                      <a:pPr marL="0" lvl="0" indent="0" algn="l" rtl="0">
                        <a:spcBef>
                          <a:spcPts val="0"/>
                        </a:spcBef>
                        <a:spcAft>
                          <a:spcPts val="0"/>
                        </a:spcAft>
                        <a:buNone/>
                      </a:pPr>
                      <a:endParaRPr sz="1800"/>
                    </a:p>
                  </a:txBody>
                  <a:tcPr marL="91425" marR="91425" marT="91425" marB="91425"/>
                </a:tc>
                <a:tc>
                  <a:txBody>
                    <a:bodyPr/>
                    <a:lstStyle/>
                    <a:p>
                      <a:pPr marL="0" lvl="0" indent="0" algn="l" rtl="0">
                        <a:spcBef>
                          <a:spcPts val="0"/>
                        </a:spcBef>
                        <a:spcAft>
                          <a:spcPts val="0"/>
                        </a:spcAft>
                        <a:buNone/>
                      </a:pPr>
                      <a:r>
                        <a:rPr lang="en" sz="1800"/>
                        <a:t>Practice Lab Assignment I</a:t>
                      </a:r>
                      <a:endParaRPr sz="1800"/>
                    </a:p>
                  </a:txBody>
                  <a:tcPr marL="91425" marR="91425" marT="91425" marB="91425"/>
                </a:tc>
                <a:tc>
                  <a:txBody>
                    <a:bodyPr/>
                    <a:lstStyle/>
                    <a:p>
                      <a:pPr marL="0" lvl="0" indent="0" algn="l" rtl="0">
                        <a:spcBef>
                          <a:spcPts val="0"/>
                        </a:spcBef>
                        <a:spcAft>
                          <a:spcPts val="0"/>
                        </a:spcAft>
                        <a:buNone/>
                      </a:pPr>
                      <a:r>
                        <a:rPr lang="en" sz="1800"/>
                        <a:t>10 %</a:t>
                      </a:r>
                      <a:endParaRPr sz="1800"/>
                    </a:p>
                  </a:txBody>
                  <a:tcPr marL="91425" marR="91425" marT="91425" marB="91425"/>
                </a:tc>
                <a:tc>
                  <a:txBody>
                    <a:bodyPr/>
                    <a:lstStyle/>
                    <a:p>
                      <a:pPr marL="0" lvl="0" indent="0" algn="l" rtl="0">
                        <a:spcBef>
                          <a:spcPts val="0"/>
                        </a:spcBef>
                        <a:spcAft>
                          <a:spcPts val="0"/>
                        </a:spcAft>
                        <a:buNone/>
                      </a:pPr>
                      <a:r>
                        <a:rPr lang="en" sz="1800"/>
                        <a:t>Pre-midsem</a:t>
                      </a:r>
                      <a:endParaRPr sz="1800"/>
                    </a:p>
                  </a:txBody>
                  <a:tcPr marL="91425" marR="91425" marT="91425" marB="91425"/>
                </a:tc>
                <a:extLst>
                  <a:ext uri="{0D108BD9-81ED-4DB2-BD59-A6C34878D82A}">
                    <a16:rowId xmlns:a16="http://schemas.microsoft.com/office/drawing/2014/main" val="10003"/>
                  </a:ext>
                </a:extLst>
              </a:tr>
              <a:tr h="363700">
                <a:tc>
                  <a:txBody>
                    <a:bodyPr/>
                    <a:lstStyle/>
                    <a:p>
                      <a:pPr marL="0" lvl="0" indent="0" algn="l" rtl="0">
                        <a:spcBef>
                          <a:spcPts val="0"/>
                        </a:spcBef>
                        <a:spcAft>
                          <a:spcPts val="0"/>
                        </a:spcAft>
                        <a:buNone/>
                      </a:pPr>
                      <a:endParaRPr sz="1800"/>
                    </a:p>
                  </a:txBody>
                  <a:tcPr marL="91425" marR="91425" marT="91425" marB="91425"/>
                </a:tc>
                <a:tc>
                  <a:txBody>
                    <a:bodyPr/>
                    <a:lstStyle/>
                    <a:p>
                      <a:pPr marL="0" lvl="0" indent="0" algn="l" rtl="0">
                        <a:spcBef>
                          <a:spcPts val="0"/>
                        </a:spcBef>
                        <a:spcAft>
                          <a:spcPts val="0"/>
                        </a:spcAft>
                        <a:buNone/>
                      </a:pPr>
                      <a:r>
                        <a:rPr lang="en" sz="1800"/>
                        <a:t>Situated Learning Assignment II</a:t>
                      </a:r>
                      <a:endParaRPr sz="1800"/>
                    </a:p>
                  </a:txBody>
                  <a:tcPr marL="91425" marR="91425" marT="91425" marB="91425"/>
                </a:tc>
                <a:tc>
                  <a:txBody>
                    <a:bodyPr/>
                    <a:lstStyle/>
                    <a:p>
                      <a:pPr marL="0" lvl="0" indent="0" algn="l" rtl="0">
                        <a:spcBef>
                          <a:spcPts val="0"/>
                        </a:spcBef>
                        <a:spcAft>
                          <a:spcPts val="0"/>
                        </a:spcAft>
                        <a:buNone/>
                      </a:pPr>
                      <a:r>
                        <a:rPr lang="en" sz="1800"/>
                        <a:t>10 %</a:t>
                      </a:r>
                      <a:endParaRPr sz="1800"/>
                    </a:p>
                  </a:txBody>
                  <a:tcPr marL="91425" marR="91425" marT="91425" marB="91425"/>
                </a:tc>
                <a:tc>
                  <a:txBody>
                    <a:bodyPr/>
                    <a:lstStyle/>
                    <a:p>
                      <a:pPr marL="0" lvl="0" indent="0" algn="l" rtl="0">
                        <a:spcBef>
                          <a:spcPts val="0"/>
                        </a:spcBef>
                        <a:spcAft>
                          <a:spcPts val="0"/>
                        </a:spcAft>
                        <a:buNone/>
                      </a:pPr>
                      <a:r>
                        <a:rPr lang="en" sz="1800"/>
                        <a:t>Post-midsem</a:t>
                      </a:r>
                      <a:endParaRPr sz="1800"/>
                    </a:p>
                  </a:txBody>
                  <a:tcPr marL="91425" marR="91425" marT="91425" marB="91425"/>
                </a:tc>
                <a:extLst>
                  <a:ext uri="{0D108BD9-81ED-4DB2-BD59-A6C34878D82A}">
                    <a16:rowId xmlns:a16="http://schemas.microsoft.com/office/drawing/2014/main" val="10004"/>
                  </a:ext>
                </a:extLst>
              </a:tr>
              <a:tr h="457950">
                <a:tc>
                  <a:txBody>
                    <a:bodyPr/>
                    <a:lstStyle/>
                    <a:p>
                      <a:pPr marL="0" lvl="0" indent="0" algn="l" rtl="0">
                        <a:spcBef>
                          <a:spcPts val="0"/>
                        </a:spcBef>
                        <a:spcAft>
                          <a:spcPts val="0"/>
                        </a:spcAft>
                        <a:buNone/>
                      </a:pPr>
                      <a:r>
                        <a:rPr lang="en" sz="1800"/>
                        <a:t>EC 2</a:t>
                      </a:r>
                      <a:endParaRPr sz="1800"/>
                    </a:p>
                  </a:txBody>
                  <a:tcPr marL="91425" marR="91425" marT="91425" marB="91425">
                    <a:solidFill>
                      <a:srgbClr val="B6D7A8"/>
                    </a:solidFill>
                  </a:tcPr>
                </a:tc>
                <a:tc>
                  <a:txBody>
                    <a:bodyPr/>
                    <a:lstStyle/>
                    <a:p>
                      <a:pPr marL="0" lvl="0" indent="0" algn="l" rtl="0">
                        <a:spcBef>
                          <a:spcPts val="0"/>
                        </a:spcBef>
                        <a:spcAft>
                          <a:spcPts val="0"/>
                        </a:spcAft>
                        <a:buNone/>
                      </a:pPr>
                      <a:r>
                        <a:rPr lang="en" sz="1800"/>
                        <a:t>Mid sem Exam</a:t>
                      </a:r>
                      <a:endParaRPr sz="1800"/>
                    </a:p>
                  </a:txBody>
                  <a:tcPr marL="91425" marR="91425" marT="91425" marB="91425">
                    <a:solidFill>
                      <a:srgbClr val="B6D7A8"/>
                    </a:solidFill>
                  </a:tcPr>
                </a:tc>
                <a:tc>
                  <a:txBody>
                    <a:bodyPr/>
                    <a:lstStyle/>
                    <a:p>
                      <a:pPr marL="0" lvl="0" indent="0" algn="l" rtl="0">
                        <a:spcBef>
                          <a:spcPts val="0"/>
                        </a:spcBef>
                        <a:spcAft>
                          <a:spcPts val="0"/>
                        </a:spcAft>
                        <a:buNone/>
                      </a:pPr>
                      <a:r>
                        <a:rPr lang="en" sz="1800"/>
                        <a:t>30 %</a:t>
                      </a:r>
                      <a:endParaRPr sz="1800"/>
                    </a:p>
                  </a:txBody>
                  <a:tcPr marL="91425" marR="91425" marT="91425" marB="91425">
                    <a:solidFill>
                      <a:srgbClr val="B6D7A8"/>
                    </a:solidFill>
                  </a:tcPr>
                </a:tc>
                <a:tc>
                  <a:txBody>
                    <a:bodyPr/>
                    <a:lstStyle/>
                    <a:p>
                      <a:pPr marL="0" lvl="0" indent="0" algn="l" rtl="0">
                        <a:spcBef>
                          <a:spcPts val="0"/>
                        </a:spcBef>
                        <a:spcAft>
                          <a:spcPts val="0"/>
                        </a:spcAft>
                        <a:buNone/>
                      </a:pPr>
                      <a:r>
                        <a:rPr lang="en" sz="1800"/>
                        <a:t>Sessions 1-8</a:t>
                      </a:r>
                      <a:endParaRPr sz="1800"/>
                    </a:p>
                  </a:txBody>
                  <a:tcPr marL="91425" marR="91425" marT="91425" marB="91425">
                    <a:solidFill>
                      <a:srgbClr val="B6D7A8"/>
                    </a:solidFill>
                  </a:tcPr>
                </a:tc>
                <a:extLst>
                  <a:ext uri="{0D108BD9-81ED-4DB2-BD59-A6C34878D82A}">
                    <a16:rowId xmlns:a16="http://schemas.microsoft.com/office/drawing/2014/main" val="10005"/>
                  </a:ext>
                </a:extLst>
              </a:tr>
              <a:tr h="457950">
                <a:tc>
                  <a:txBody>
                    <a:bodyPr/>
                    <a:lstStyle/>
                    <a:p>
                      <a:pPr marL="0" lvl="0" indent="0" algn="l" rtl="0">
                        <a:spcBef>
                          <a:spcPts val="0"/>
                        </a:spcBef>
                        <a:spcAft>
                          <a:spcPts val="0"/>
                        </a:spcAft>
                        <a:buNone/>
                      </a:pPr>
                      <a:r>
                        <a:rPr lang="en" sz="1800"/>
                        <a:t>EC 3</a:t>
                      </a:r>
                      <a:endParaRPr sz="1800"/>
                    </a:p>
                  </a:txBody>
                  <a:tcPr marL="91425" marR="91425" marT="91425" marB="91425">
                    <a:solidFill>
                      <a:srgbClr val="FFF2CC"/>
                    </a:solidFill>
                  </a:tcPr>
                </a:tc>
                <a:tc>
                  <a:txBody>
                    <a:bodyPr/>
                    <a:lstStyle/>
                    <a:p>
                      <a:pPr marL="0" lvl="0" indent="0" algn="l" rtl="0">
                        <a:spcBef>
                          <a:spcPts val="0"/>
                        </a:spcBef>
                        <a:spcAft>
                          <a:spcPts val="0"/>
                        </a:spcAft>
                        <a:buNone/>
                      </a:pPr>
                      <a:r>
                        <a:rPr lang="en" sz="1800"/>
                        <a:t>Compre Exam</a:t>
                      </a:r>
                      <a:endParaRPr sz="1800"/>
                    </a:p>
                  </a:txBody>
                  <a:tcPr marL="91425" marR="91425" marT="91425" marB="91425">
                    <a:solidFill>
                      <a:srgbClr val="FFF2CC"/>
                    </a:solidFill>
                  </a:tcPr>
                </a:tc>
                <a:tc>
                  <a:txBody>
                    <a:bodyPr/>
                    <a:lstStyle/>
                    <a:p>
                      <a:pPr marL="0" lvl="0" indent="0" algn="l" rtl="0">
                        <a:spcBef>
                          <a:spcPts val="0"/>
                        </a:spcBef>
                        <a:spcAft>
                          <a:spcPts val="0"/>
                        </a:spcAft>
                        <a:buNone/>
                      </a:pPr>
                      <a:r>
                        <a:rPr lang="en" sz="1800"/>
                        <a:t>40 %</a:t>
                      </a:r>
                      <a:endParaRPr sz="1800"/>
                    </a:p>
                  </a:txBody>
                  <a:tcPr marL="91425" marR="91425" marT="91425" marB="91425">
                    <a:solidFill>
                      <a:srgbClr val="FFF2CC"/>
                    </a:solidFill>
                  </a:tcPr>
                </a:tc>
                <a:tc>
                  <a:txBody>
                    <a:bodyPr/>
                    <a:lstStyle/>
                    <a:p>
                      <a:pPr marL="0" lvl="0" indent="0" algn="l" rtl="0">
                        <a:spcBef>
                          <a:spcPts val="0"/>
                        </a:spcBef>
                        <a:spcAft>
                          <a:spcPts val="0"/>
                        </a:spcAft>
                        <a:buNone/>
                      </a:pPr>
                      <a:r>
                        <a:rPr lang="en" sz="1800"/>
                        <a:t>Sessions 1 -16</a:t>
                      </a:r>
                      <a:endParaRPr sz="1800"/>
                    </a:p>
                  </a:txBody>
                  <a:tcPr marL="91425" marR="91425" marT="91425" marB="91425">
                    <a:solidFill>
                      <a:srgbClr val="FFF2CC"/>
                    </a:solidFill>
                  </a:tcPr>
                </a:tc>
                <a:extLst>
                  <a:ext uri="{0D108BD9-81ED-4DB2-BD59-A6C34878D82A}">
                    <a16:rowId xmlns:a16="http://schemas.microsoft.com/office/drawing/2014/main" val="10006"/>
                  </a:ext>
                </a:extLst>
              </a:tr>
            </a:tbl>
          </a:graphicData>
        </a:graphic>
      </p:graphicFrame>
      <p:sp>
        <p:nvSpPr>
          <p:cNvPr id="91" name="Google Shape;91;p18"/>
          <p:cNvSpPr txBox="1"/>
          <p:nvPr/>
        </p:nvSpPr>
        <p:spPr>
          <a:xfrm>
            <a:off x="917588" y="4270450"/>
            <a:ext cx="7253700" cy="572700"/>
          </a:xfrm>
          <a:prstGeom prst="rect">
            <a:avLst/>
          </a:prstGeom>
          <a:solidFill>
            <a:srgbClr val="FFFFFF"/>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b="1">
                <a:solidFill>
                  <a:schemeClr val="dk2"/>
                </a:solidFill>
                <a:highlight>
                  <a:srgbClr val="FFFFFF"/>
                </a:highlight>
              </a:rPr>
              <a:t>EC1 = Quiz I + Quiz II + Assignment I + Assignment II</a:t>
            </a:r>
            <a:endParaRPr sz="2100" b="1">
              <a:solidFill>
                <a:srgbClr val="FF0000"/>
              </a:solidFill>
              <a:highlight>
                <a:srgbClr val="FFFFFF"/>
              </a:highlight>
            </a:endParaRPr>
          </a:p>
        </p:txBody>
      </p:sp>
      <p:sp>
        <p:nvSpPr>
          <p:cNvPr id="92" name="Google Shape;92;p18"/>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Logistics</a:t>
            </a:r>
            <a:endParaRPr/>
          </a:p>
        </p:txBody>
      </p:sp>
      <p:sp>
        <p:nvSpPr>
          <p:cNvPr id="98" name="Google Shape;98;p19"/>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Autofit/>
          </a:bodyPr>
          <a:lstStyle/>
          <a:p>
            <a:pPr marL="457200" lvl="0" indent="-368300" algn="l" rtl="0">
              <a:lnSpc>
                <a:spcPct val="105000"/>
              </a:lnSpc>
              <a:spcBef>
                <a:spcPts val="0"/>
              </a:spcBef>
              <a:spcAft>
                <a:spcPts val="0"/>
              </a:spcAft>
              <a:buSzPts val="2200"/>
              <a:buChar char="●"/>
            </a:pPr>
            <a:r>
              <a:rPr lang="en" sz="2200"/>
              <a:t>Refer Taxila for the following</a:t>
            </a:r>
            <a:endParaRPr sz="2200"/>
          </a:p>
          <a:p>
            <a:pPr marL="914400" lvl="1" indent="-342900" algn="l" rtl="0">
              <a:lnSpc>
                <a:spcPct val="105000"/>
              </a:lnSpc>
              <a:spcBef>
                <a:spcPts val="0"/>
              </a:spcBef>
              <a:spcAft>
                <a:spcPts val="0"/>
              </a:spcAft>
              <a:buSzPts val="1800"/>
              <a:buChar char="○"/>
            </a:pPr>
            <a:r>
              <a:rPr lang="en" sz="1800"/>
              <a:t>Handout</a:t>
            </a:r>
            <a:endParaRPr sz="1800"/>
          </a:p>
          <a:p>
            <a:pPr marL="914400" lvl="1" indent="-342900" algn="l" rtl="0">
              <a:lnSpc>
                <a:spcPct val="105000"/>
              </a:lnSpc>
              <a:spcBef>
                <a:spcPts val="0"/>
              </a:spcBef>
              <a:spcAft>
                <a:spcPts val="0"/>
              </a:spcAft>
              <a:buSzPts val="1800"/>
              <a:buChar char="○"/>
            </a:pPr>
            <a:r>
              <a:rPr lang="en" sz="1800"/>
              <a:t>Schedule for Webinar</a:t>
            </a:r>
            <a:endParaRPr sz="1800"/>
          </a:p>
          <a:p>
            <a:pPr marL="914400" lvl="1" indent="-342900" algn="l" rtl="0">
              <a:lnSpc>
                <a:spcPct val="105000"/>
              </a:lnSpc>
              <a:spcBef>
                <a:spcPts val="0"/>
              </a:spcBef>
              <a:spcAft>
                <a:spcPts val="0"/>
              </a:spcAft>
              <a:buSzPts val="1800"/>
              <a:buChar char="○"/>
            </a:pPr>
            <a:r>
              <a:rPr lang="en" sz="1800"/>
              <a:t>Schedule of Quiz, and Assignments.</a:t>
            </a:r>
            <a:endParaRPr sz="1800"/>
          </a:p>
          <a:p>
            <a:pPr marL="914400" lvl="1" indent="-342900" algn="l" rtl="0">
              <a:lnSpc>
                <a:spcPct val="105000"/>
              </a:lnSpc>
              <a:spcBef>
                <a:spcPts val="0"/>
              </a:spcBef>
              <a:spcAft>
                <a:spcPts val="0"/>
              </a:spcAft>
              <a:buSzPts val="1800"/>
              <a:buChar char="○"/>
            </a:pPr>
            <a:r>
              <a:rPr lang="en" sz="1800"/>
              <a:t>Session Slide Deck</a:t>
            </a:r>
            <a:endParaRPr sz="1800"/>
          </a:p>
          <a:p>
            <a:pPr marL="914400" lvl="1" indent="-342900" algn="l" rtl="0">
              <a:lnSpc>
                <a:spcPct val="105000"/>
              </a:lnSpc>
              <a:spcBef>
                <a:spcPts val="0"/>
              </a:spcBef>
              <a:spcAft>
                <a:spcPts val="0"/>
              </a:spcAft>
              <a:buSzPts val="1800"/>
              <a:buChar char="○"/>
            </a:pPr>
            <a:r>
              <a:rPr lang="en" sz="1800"/>
              <a:t>Demo Lab Sheets</a:t>
            </a:r>
            <a:endParaRPr sz="1800"/>
          </a:p>
          <a:p>
            <a:pPr marL="914400" lvl="1" indent="-342900" algn="l" rtl="0">
              <a:lnSpc>
                <a:spcPct val="105000"/>
              </a:lnSpc>
              <a:spcBef>
                <a:spcPts val="0"/>
              </a:spcBef>
              <a:spcAft>
                <a:spcPts val="0"/>
              </a:spcAft>
              <a:buSzPts val="1800"/>
              <a:buChar char="○"/>
            </a:pPr>
            <a:r>
              <a:rPr lang="en" sz="1800"/>
              <a:t>Quiz-I, Quiz-II</a:t>
            </a:r>
            <a:endParaRPr sz="1800"/>
          </a:p>
          <a:p>
            <a:pPr marL="914400" lvl="1" indent="-342900" algn="l" rtl="0">
              <a:lnSpc>
                <a:spcPct val="105000"/>
              </a:lnSpc>
              <a:spcBef>
                <a:spcPts val="0"/>
              </a:spcBef>
              <a:spcAft>
                <a:spcPts val="0"/>
              </a:spcAft>
              <a:buSzPts val="1800"/>
              <a:buChar char="○"/>
            </a:pPr>
            <a:r>
              <a:rPr lang="en" sz="1800"/>
              <a:t>Assignment-I, Assignment-II</a:t>
            </a:r>
            <a:endParaRPr sz="1800"/>
          </a:p>
          <a:p>
            <a:pPr marL="914400" lvl="1" indent="-342900" algn="l" rtl="0">
              <a:lnSpc>
                <a:spcPct val="105000"/>
              </a:lnSpc>
              <a:spcBef>
                <a:spcPts val="0"/>
              </a:spcBef>
              <a:spcAft>
                <a:spcPts val="0"/>
              </a:spcAft>
              <a:buSzPts val="1800"/>
              <a:buChar char="○"/>
            </a:pPr>
            <a:r>
              <a:rPr lang="en" sz="1800"/>
              <a:t>Sample QPs</a:t>
            </a:r>
            <a:endParaRPr sz="1800"/>
          </a:p>
          <a:p>
            <a:pPr marL="457200" lvl="0" indent="-368300" algn="l" rtl="0">
              <a:lnSpc>
                <a:spcPct val="105000"/>
              </a:lnSpc>
              <a:spcBef>
                <a:spcPts val="0"/>
              </a:spcBef>
              <a:spcAft>
                <a:spcPts val="0"/>
              </a:spcAft>
              <a:buSzPts val="2200"/>
              <a:buChar char="●"/>
            </a:pPr>
            <a:r>
              <a:rPr lang="en" sz="2200"/>
              <a:t>Virtual Lab</a:t>
            </a:r>
            <a:endParaRPr sz="2200"/>
          </a:p>
          <a:p>
            <a:pPr marL="914400" lvl="1" indent="-342900" algn="l" rtl="0">
              <a:lnSpc>
                <a:spcPct val="105000"/>
              </a:lnSpc>
              <a:spcBef>
                <a:spcPts val="0"/>
              </a:spcBef>
              <a:spcAft>
                <a:spcPts val="0"/>
              </a:spcAft>
              <a:buSzPts val="1800"/>
              <a:buChar char="○"/>
            </a:pPr>
            <a:r>
              <a:rPr lang="en" sz="1800"/>
              <a:t>Practice lab sheets</a:t>
            </a:r>
            <a:endParaRPr sz="1800"/>
          </a:p>
          <a:p>
            <a:pPr marL="457200" lvl="0" indent="-368300" algn="l" rtl="0">
              <a:lnSpc>
                <a:spcPct val="105000"/>
              </a:lnSpc>
              <a:spcBef>
                <a:spcPts val="0"/>
              </a:spcBef>
              <a:spcAft>
                <a:spcPts val="0"/>
              </a:spcAft>
              <a:buSzPts val="2200"/>
              <a:buChar char="●"/>
            </a:pPr>
            <a:r>
              <a:rPr lang="en" sz="2200"/>
              <a:t>Lecture Recordings</a:t>
            </a:r>
            <a:endParaRPr sz="2200"/>
          </a:p>
          <a:p>
            <a:pPr marL="914400" lvl="1" indent="-342900" algn="l" rtl="0">
              <a:lnSpc>
                <a:spcPct val="105000"/>
              </a:lnSpc>
              <a:spcBef>
                <a:spcPts val="0"/>
              </a:spcBef>
              <a:spcAft>
                <a:spcPts val="0"/>
              </a:spcAft>
              <a:buSzPts val="1800"/>
              <a:buChar char="○"/>
            </a:pPr>
            <a:r>
              <a:rPr lang="en" sz="1800"/>
              <a:t>Available on Microsoft teams</a:t>
            </a:r>
            <a:endParaRPr sz="1800"/>
          </a:p>
        </p:txBody>
      </p:sp>
      <p:sp>
        <p:nvSpPr>
          <p:cNvPr id="99" name="Google Shape;99;p19"/>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Honour Code</a:t>
            </a:r>
            <a:endParaRPr/>
          </a:p>
        </p:txBody>
      </p:sp>
      <p:sp>
        <p:nvSpPr>
          <p:cNvPr id="105" name="Google Shape;105;p20"/>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Clr>
                <a:schemeClr val="dk1"/>
              </a:buClr>
              <a:buSzPct val="55000"/>
              <a:buFont typeface="Arial"/>
              <a:buNone/>
            </a:pPr>
            <a:r>
              <a:rPr lang="en">
                <a:highlight>
                  <a:schemeClr val="accent6"/>
                </a:highlight>
              </a:rPr>
              <a:t>All submissions for graded components must be the result of your original effort.</a:t>
            </a:r>
            <a:r>
              <a:rPr lang="en"/>
              <a:t> It is strictly prohibited to copy and paste verbatim from any sources, whether online or from your peers. The use of unauthorized sources or materials, as well as collusion or unauthorized collaboration to gain an unfair advantage, is also strictly prohibited. Please note that we will not distinguish between the person sharing their resources and the one receiving them for plagiarism, and the consequences will apply to both parties equally.</a:t>
            </a:r>
            <a:endParaRPr/>
          </a:p>
          <a:p>
            <a:pPr marL="0" lvl="0" indent="0" algn="l" rtl="0">
              <a:spcBef>
                <a:spcPts val="1200"/>
              </a:spcBef>
              <a:spcAft>
                <a:spcPts val="0"/>
              </a:spcAft>
              <a:buClr>
                <a:schemeClr val="dk1"/>
              </a:buClr>
              <a:buSzPct val="55000"/>
              <a:buFont typeface="Arial"/>
              <a:buNone/>
            </a:pPr>
            <a:endParaRPr/>
          </a:p>
          <a:p>
            <a:pPr marL="0" lvl="0" indent="0" algn="l" rtl="0">
              <a:spcBef>
                <a:spcPts val="1200"/>
              </a:spcBef>
              <a:spcAft>
                <a:spcPts val="0"/>
              </a:spcAft>
              <a:buClr>
                <a:schemeClr val="dk1"/>
              </a:buClr>
              <a:buSzPct val="55000"/>
              <a:buFont typeface="Arial"/>
              <a:buNone/>
            </a:pPr>
            <a:r>
              <a:rPr lang="en"/>
              <a:t>In cases where suspicious circumstances arise, such as identical verbatim answers or a significant overlap of unreasonable similarities in a set of submissions, will be investigated, and severe punishments will be imposed on all those found guilty of plagiarism.</a:t>
            </a:r>
            <a:endParaRPr/>
          </a:p>
          <a:p>
            <a:pPr marL="0" lvl="0" indent="0" algn="l" rtl="0">
              <a:spcBef>
                <a:spcPts val="1200"/>
              </a:spcBef>
              <a:spcAft>
                <a:spcPts val="1200"/>
              </a:spcAft>
              <a:buNone/>
            </a:pPr>
            <a:endParaRPr/>
          </a:p>
        </p:txBody>
      </p:sp>
      <p:sp>
        <p:nvSpPr>
          <p:cNvPr id="106" name="Google Shape;106;p20"/>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311700" y="142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 case of Queries regarding the course….</a:t>
            </a:r>
            <a:endParaRPr/>
          </a:p>
        </p:txBody>
      </p:sp>
      <p:sp>
        <p:nvSpPr>
          <p:cNvPr id="112" name="Google Shape;112;p21"/>
          <p:cNvSpPr txBox="1">
            <a:spLocks noGrp="1"/>
          </p:cNvSpPr>
          <p:nvPr>
            <p:ph type="body" idx="1"/>
          </p:nvPr>
        </p:nvSpPr>
        <p:spPr>
          <a:xfrm>
            <a:off x="311700" y="950800"/>
            <a:ext cx="8520600" cy="39636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a:t>Step 1: Post in the discussion forum.</a:t>
            </a:r>
            <a:endParaRPr/>
          </a:p>
          <a:p>
            <a:pPr marL="457200" lvl="0" indent="-355600" algn="l" rtl="0">
              <a:spcBef>
                <a:spcPts val="1200"/>
              </a:spcBef>
              <a:spcAft>
                <a:spcPts val="0"/>
              </a:spcAft>
              <a:buSzPts val="2000"/>
              <a:buChar char="●"/>
            </a:pPr>
            <a:r>
              <a:rPr lang="en"/>
              <a:t>Read through the existing post and if you find any topic similar to your concern, add on to the existing discussion.</a:t>
            </a:r>
            <a:endParaRPr/>
          </a:p>
          <a:p>
            <a:pPr marL="457200" lvl="0" indent="-355600" algn="l" rtl="0">
              <a:spcBef>
                <a:spcPts val="0"/>
              </a:spcBef>
              <a:spcAft>
                <a:spcPts val="0"/>
              </a:spcAft>
              <a:buSzPts val="2000"/>
              <a:buChar char="●"/>
            </a:pPr>
            <a:r>
              <a:rPr lang="en"/>
              <a:t>Avoid duplication of queries or issues.</a:t>
            </a:r>
            <a:endParaRPr/>
          </a:p>
          <a:p>
            <a:pPr marL="0" lvl="0" indent="0" algn="l" rtl="0">
              <a:spcBef>
                <a:spcPts val="1200"/>
              </a:spcBef>
              <a:spcAft>
                <a:spcPts val="0"/>
              </a:spcAft>
              <a:buNone/>
            </a:pPr>
            <a:r>
              <a:rPr lang="en"/>
              <a:t>Step 2: Email to the IC at </a:t>
            </a:r>
            <a:r>
              <a:rPr lang="en" u="sng">
                <a:solidFill>
                  <a:schemeClr val="hlink"/>
                </a:solidFill>
                <a:hlinkClick r:id="rId3"/>
              </a:rPr>
              <a:t>seetha.p@pilani.bits-pilani.ac.in</a:t>
            </a:r>
            <a:r>
              <a:rPr lang="en"/>
              <a:t> if the query or issue is not resolved within 1 weeks time. Turn around for response to the email is 48hrs.</a:t>
            </a:r>
            <a:endParaRPr/>
          </a:p>
          <a:p>
            <a:pPr marL="457200" lvl="0" indent="-355600" algn="l" rtl="0">
              <a:spcBef>
                <a:spcPts val="1200"/>
              </a:spcBef>
              <a:spcAft>
                <a:spcPts val="0"/>
              </a:spcAft>
              <a:buSzPts val="2000"/>
              <a:buChar char="●"/>
            </a:pPr>
            <a:r>
              <a:rPr lang="en"/>
              <a:t>In the subject pl mention the phrase ”DNN” clearly. </a:t>
            </a:r>
            <a:endParaRPr/>
          </a:p>
          <a:p>
            <a:pPr marL="457200" lvl="0" indent="-355600" algn="l" rtl="0">
              <a:spcBef>
                <a:spcPts val="0"/>
              </a:spcBef>
              <a:spcAft>
                <a:spcPts val="0"/>
              </a:spcAft>
              <a:buSzPts val="2000"/>
              <a:buChar char="●"/>
            </a:pPr>
            <a:r>
              <a:rPr lang="en">
                <a:solidFill>
                  <a:srgbClr val="FF0000"/>
                </a:solidFill>
              </a:rPr>
              <a:t>Use BITS email id for correspondence</a:t>
            </a:r>
            <a:r>
              <a:rPr lang="en"/>
              <a:t>. Emails from personal emails will be ignored without any reply. </a:t>
            </a:r>
            <a:endParaRPr/>
          </a:p>
          <a:p>
            <a:pPr marL="0" lvl="0" indent="0" algn="ctr" rtl="0">
              <a:spcBef>
                <a:spcPts val="1200"/>
              </a:spcBef>
              <a:spcAft>
                <a:spcPts val="1200"/>
              </a:spcAft>
              <a:buNone/>
            </a:pPr>
            <a:r>
              <a:rPr lang="en" sz="1900">
                <a:highlight>
                  <a:srgbClr val="FFFF00"/>
                </a:highlight>
              </a:rPr>
              <a:t>PATIENCE is highly APPRECIATED :)</a:t>
            </a:r>
            <a:endParaRPr sz="1900">
              <a:highlight>
                <a:srgbClr val="FFFF00"/>
              </a:highlight>
            </a:endParaRPr>
          </a:p>
        </p:txBody>
      </p:sp>
      <p:sp>
        <p:nvSpPr>
          <p:cNvPr id="113" name="Google Shape;113;p21"/>
          <p:cNvSpPr txBox="1">
            <a:spLocks noGrp="1"/>
          </p:cNvSpPr>
          <p:nvPr>
            <p:ph type="sldNum" idx="12"/>
          </p:nvPr>
        </p:nvSpPr>
        <p:spPr>
          <a:xfrm>
            <a:off x="8595300" y="4770774"/>
            <a:ext cx="548700" cy="310800"/>
          </a:xfrm>
          <a:prstGeom prst="rect">
            <a:avLst/>
          </a:prstGeom>
        </p:spPr>
        <p:txBody>
          <a:bodyPr spcFirstLastPara="1" wrap="square" lIns="91425" tIns="91425" rIns="91425" bIns="91425" anchor="ctr" anchorCtr="0">
            <a:normAutofit lnSpcReduction="20000"/>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A75E3588147654284604D4E812B6D70" ma:contentTypeVersion="28" ma:contentTypeDescription="Create a new document." ma:contentTypeScope="" ma:versionID="269774655960a1f364fb373cfdb19387">
  <xsd:schema xmlns:xsd="http://www.w3.org/2001/XMLSchema" xmlns:xs="http://www.w3.org/2001/XMLSchema" xmlns:p="http://schemas.microsoft.com/office/2006/metadata/properties" xmlns:ns2="0a2451e9-b2b7-43a3-aada-52e3e0c35c47" targetNamespace="http://schemas.microsoft.com/office/2006/metadata/properties" ma:root="true" ma:fieldsID="0f3c1362c9e8f2540a0f1923835f41ad" ns2:_="">
    <xsd:import namespace="0a2451e9-b2b7-43a3-aada-52e3e0c35c47"/>
    <xsd:element name="properties">
      <xsd:complexType>
        <xsd:sequence>
          <xsd:element name="documentManagement">
            <xsd:complexType>
              <xsd:all>
                <xsd:element ref="ns2:NotebookType" minOccurs="0"/>
                <xsd:element ref="ns2:FolderType" minOccurs="0"/>
                <xsd:element ref="ns2:CultureName" minOccurs="0"/>
                <xsd:element ref="ns2:AppVersion" minOccurs="0"/>
                <xsd:element ref="ns2:TeamsChannelId" minOccurs="0"/>
                <xsd:element ref="ns2:Owner" minOccurs="0"/>
                <xsd:element ref="ns2:Math_Settings" minOccurs="0"/>
                <xsd:element ref="ns2:DefaultSectionNames" minOccurs="0"/>
                <xsd:element ref="ns2:Templates" minOccurs="0"/>
                <xsd:element ref="ns2:Teachers" minOccurs="0"/>
                <xsd:element ref="ns2:Students" minOccurs="0"/>
                <xsd:element ref="ns2:Student_Groups" minOccurs="0"/>
                <xsd:element ref="ns2:Distribution_Groups" minOccurs="0"/>
                <xsd:element ref="ns2:LMS_Mappings" minOccurs="0"/>
                <xsd:element ref="ns2:Invited_Teachers" minOccurs="0"/>
                <xsd:element ref="ns2:Invited_Students" minOccurs="0"/>
                <xsd:element ref="ns2:Self_Registration_Enabled" minOccurs="0"/>
                <xsd:element ref="ns2:Has_Teacher_Only_SectionGroup" minOccurs="0"/>
                <xsd:element ref="ns2:Is_Collaboration_Space_Locked" minOccurs="0"/>
                <xsd:element ref="ns2:IsNotebookLocked" minOccurs="0"/>
                <xsd:element ref="ns2:Teams_Channel_Section_Location" minOccurs="0"/>
                <xsd:element ref="ns2:MediaServiceMetadata" minOccurs="0"/>
                <xsd:element ref="ns2:MediaServiceFastMetadata" minOccurs="0"/>
                <xsd:element ref="ns2:MediaServiceSearchPropertie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2451e9-b2b7-43a3-aada-52e3e0c35c47" elementFormDefault="qualified">
    <xsd:import namespace="http://schemas.microsoft.com/office/2006/documentManagement/types"/>
    <xsd:import namespace="http://schemas.microsoft.com/office/infopath/2007/PartnerControls"/>
    <xsd:element name="NotebookType" ma:index="8" nillable="true" ma:displayName="Notebook Type" ma:internalName="NotebookType">
      <xsd:simpleType>
        <xsd:restriction base="dms:Text"/>
      </xsd:simpleType>
    </xsd:element>
    <xsd:element name="FolderType" ma:index="9" nillable="true" ma:displayName="Folder Type" ma:internalName="FolderType">
      <xsd:simpleType>
        <xsd:restriction base="dms:Text"/>
      </xsd:simpleType>
    </xsd:element>
    <xsd:element name="CultureName" ma:index="10" nillable="true" ma:displayName="Culture Name" ma:internalName="CultureName">
      <xsd:simpleType>
        <xsd:restriction base="dms:Text"/>
      </xsd:simpleType>
    </xsd:element>
    <xsd:element name="AppVersion" ma:index="11" nillable="true" ma:displayName="App Version" ma:internalName="AppVersion">
      <xsd:simpleType>
        <xsd:restriction base="dms:Text"/>
      </xsd:simpleType>
    </xsd:element>
    <xsd:element name="TeamsChannelId" ma:index="12" nillable="true" ma:displayName="Teams Channel Id" ma:internalName="TeamsChannelId">
      <xsd:simpleType>
        <xsd:restriction base="dms:Text"/>
      </xsd:simpleType>
    </xsd:element>
    <xsd:element name="Owner" ma:index="13"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ath_Settings" ma:index="14" nillable="true" ma:displayName="Math Settings" ma:internalName="Math_Settings">
      <xsd:simpleType>
        <xsd:restriction base="dms:Text"/>
      </xsd:simpleType>
    </xsd:element>
    <xsd:element name="DefaultSectionNames" ma:index="15" nillable="true" ma:displayName="Default Section Names" ma:internalName="DefaultSectionNames">
      <xsd:simpleType>
        <xsd:restriction base="dms:Note">
          <xsd:maxLength value="255"/>
        </xsd:restriction>
      </xsd:simpleType>
    </xsd:element>
    <xsd:element name="Templates" ma:index="16" nillable="true" ma:displayName="Templates" ma:internalName="Templates">
      <xsd:simpleType>
        <xsd:restriction base="dms:Note">
          <xsd:maxLength value="255"/>
        </xsd:restriction>
      </xsd:simpleType>
    </xsd:element>
    <xsd:element name="Teachers" ma:index="17"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18"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19"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istribution_Groups" ma:index="20" nillable="true" ma:displayName="Distribution Groups" ma:internalName="Distribution_Groups">
      <xsd:simpleType>
        <xsd:restriction base="dms:Note">
          <xsd:maxLength value="255"/>
        </xsd:restriction>
      </xsd:simpleType>
    </xsd:element>
    <xsd:element name="LMS_Mappings" ma:index="21" nillable="true" ma:displayName="LMS Mappings" ma:internalName="LMS_Mappings">
      <xsd:simpleType>
        <xsd:restriction base="dms:Note">
          <xsd:maxLength value="255"/>
        </xsd:restriction>
      </xsd:simpleType>
    </xsd:element>
    <xsd:element name="Invited_Teachers" ma:index="22" nillable="true" ma:displayName="Invited Teachers" ma:internalName="Invited_Teachers">
      <xsd:simpleType>
        <xsd:restriction base="dms:Note">
          <xsd:maxLength value="255"/>
        </xsd:restriction>
      </xsd:simpleType>
    </xsd:element>
    <xsd:element name="Invited_Students" ma:index="23" nillable="true" ma:displayName="Invited Students" ma:internalName="Invited_Students">
      <xsd:simpleType>
        <xsd:restriction base="dms:Note">
          <xsd:maxLength value="255"/>
        </xsd:restriction>
      </xsd:simpleType>
    </xsd:element>
    <xsd:element name="Self_Registration_Enabled" ma:index="24" nillable="true" ma:displayName="Self Registration Enabled" ma:internalName="Self_Registration_Enabled">
      <xsd:simpleType>
        <xsd:restriction base="dms:Boolean"/>
      </xsd:simpleType>
    </xsd:element>
    <xsd:element name="Has_Teacher_Only_SectionGroup" ma:index="25" nillable="true" ma:displayName="Has Teacher Only SectionGroup" ma:internalName="Has_Teacher_Only_SectionGroup">
      <xsd:simpleType>
        <xsd:restriction base="dms:Boolean"/>
      </xsd:simpleType>
    </xsd:element>
    <xsd:element name="Is_Collaboration_Space_Locked" ma:index="26" nillable="true" ma:displayName="Is Collaboration Space Locked" ma:internalName="Is_Collaboration_Space_Locked">
      <xsd:simpleType>
        <xsd:restriction base="dms:Boolean"/>
      </xsd:simpleType>
    </xsd:element>
    <xsd:element name="IsNotebookLocked" ma:index="27" nillable="true" ma:displayName="Is Notebook Locked" ma:internalName="IsNotebookLocked">
      <xsd:simpleType>
        <xsd:restriction base="dms:Boolean"/>
      </xsd:simpleType>
    </xsd:element>
    <xsd:element name="Teams_Channel_Section_Location" ma:index="28" nillable="true" ma:displayName="Teams Channel Section Location" ma:internalName="Teams_Channel_Section_Location">
      <xsd:simpleType>
        <xsd:restriction base="dms:Text"/>
      </xsd:simpleType>
    </xsd:element>
    <xsd:element name="MediaServiceMetadata" ma:index="29" nillable="true" ma:displayName="MediaServiceMetadata" ma:hidden="true" ma:internalName="MediaServiceMetadata" ma:readOnly="true">
      <xsd:simpleType>
        <xsd:restriction base="dms:Note"/>
      </xsd:simpleType>
    </xsd:element>
    <xsd:element name="MediaServiceFastMetadata" ma:index="30" nillable="true" ma:displayName="MediaServiceFastMetadata" ma:hidden="true" ma:internalName="MediaServiceFastMetadata" ma:readOnly="true">
      <xsd:simpleType>
        <xsd:restriction base="dms:Note"/>
      </xsd:simpleType>
    </xsd:element>
    <xsd:element name="MediaServiceSearchProperties" ma:index="31" nillable="true" ma:displayName="MediaServiceSearchProperties" ma:hidden="true" ma:internalName="MediaServiceSearchProperties" ma:readOnly="true">
      <xsd:simpleType>
        <xsd:restriction base="dms:Note"/>
      </xsd:simpleType>
    </xsd:element>
    <xsd:element name="MediaServiceDateTaken" ma:index="32" nillable="true" ma:displayName="MediaServiceDateTaken" ma:hidden="true" ma:indexed="true" ma:internalName="MediaServiceDateTaken" ma:readOnly="true">
      <xsd:simpleType>
        <xsd:restriction base="dms:Text"/>
      </xsd:simpleType>
    </xsd:element>
    <xsd:element name="MediaServiceGenerationTime" ma:index="33" nillable="true" ma:displayName="MediaServiceGenerationTime" ma:hidden="true" ma:internalName="MediaServiceGenerationTime" ma:readOnly="true">
      <xsd:simpleType>
        <xsd:restriction base="dms:Text"/>
      </xsd:simpleType>
    </xsd:element>
    <xsd:element name="MediaServiceEventHashCode" ma:index="34" nillable="true" ma:displayName="MediaServiceEventHashCode" ma:hidden="true" ma:internalName="MediaServiceEventHashCode" ma:readOnly="true">
      <xsd:simpleType>
        <xsd:restriction base="dms:Text"/>
      </xsd:simpleType>
    </xsd:element>
    <xsd:element name="MediaLengthInSeconds" ma:index="3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FolderType xmlns="0a2451e9-b2b7-43a3-aada-52e3e0c35c47" xsi:nil="true"/>
    <CultureName xmlns="0a2451e9-b2b7-43a3-aada-52e3e0c35c47" xsi:nil="true"/>
    <LMS_Mappings xmlns="0a2451e9-b2b7-43a3-aada-52e3e0c35c47" xsi:nil="true"/>
    <Invited_Students xmlns="0a2451e9-b2b7-43a3-aada-52e3e0c35c47" xsi:nil="true"/>
    <IsNotebookLocked xmlns="0a2451e9-b2b7-43a3-aada-52e3e0c35c47" xsi:nil="true"/>
    <Math_Settings xmlns="0a2451e9-b2b7-43a3-aada-52e3e0c35c47" xsi:nil="true"/>
    <Self_Registration_Enabled xmlns="0a2451e9-b2b7-43a3-aada-52e3e0c35c47" xsi:nil="true"/>
    <Teachers xmlns="0a2451e9-b2b7-43a3-aada-52e3e0c35c47">
      <UserInfo>
        <DisplayName/>
        <AccountId xsi:nil="true"/>
        <AccountType/>
      </UserInfo>
    </Teachers>
    <Students xmlns="0a2451e9-b2b7-43a3-aada-52e3e0c35c47">
      <UserInfo>
        <DisplayName/>
        <AccountId xsi:nil="true"/>
        <AccountType/>
      </UserInfo>
    </Students>
    <Student_Groups xmlns="0a2451e9-b2b7-43a3-aada-52e3e0c35c47">
      <UserInfo>
        <DisplayName/>
        <AccountId xsi:nil="true"/>
        <AccountType/>
      </UserInfo>
    </Student_Groups>
    <Templates xmlns="0a2451e9-b2b7-43a3-aada-52e3e0c35c47" xsi:nil="true"/>
    <Has_Teacher_Only_SectionGroup xmlns="0a2451e9-b2b7-43a3-aada-52e3e0c35c47" xsi:nil="true"/>
    <NotebookType xmlns="0a2451e9-b2b7-43a3-aada-52e3e0c35c47" xsi:nil="true"/>
    <Distribution_Groups xmlns="0a2451e9-b2b7-43a3-aada-52e3e0c35c47" xsi:nil="true"/>
    <AppVersion xmlns="0a2451e9-b2b7-43a3-aada-52e3e0c35c47" xsi:nil="true"/>
    <Invited_Teachers xmlns="0a2451e9-b2b7-43a3-aada-52e3e0c35c47" xsi:nil="true"/>
    <Teams_Channel_Section_Location xmlns="0a2451e9-b2b7-43a3-aada-52e3e0c35c47" xsi:nil="true"/>
    <Owner xmlns="0a2451e9-b2b7-43a3-aada-52e3e0c35c47">
      <UserInfo>
        <DisplayName/>
        <AccountId xsi:nil="true"/>
        <AccountType/>
      </UserInfo>
    </Owner>
    <DefaultSectionNames xmlns="0a2451e9-b2b7-43a3-aada-52e3e0c35c47" xsi:nil="true"/>
    <TeamsChannelId xmlns="0a2451e9-b2b7-43a3-aada-52e3e0c35c47" xsi:nil="true"/>
    <Is_Collaboration_Space_Locked xmlns="0a2451e9-b2b7-43a3-aada-52e3e0c35c47" xsi:nil="true"/>
  </documentManagement>
</p:properties>
</file>

<file path=customXml/itemProps1.xml><?xml version="1.0" encoding="utf-8"?>
<ds:datastoreItem xmlns:ds="http://schemas.openxmlformats.org/officeDocument/2006/customXml" ds:itemID="{AED344CE-67A5-4D42-BF77-2B2B2E245C35}">
  <ds:schemaRefs>
    <ds:schemaRef ds:uri="http://schemas.microsoft.com/sharepoint/v3/contenttype/forms"/>
  </ds:schemaRefs>
</ds:datastoreItem>
</file>

<file path=customXml/itemProps2.xml><?xml version="1.0" encoding="utf-8"?>
<ds:datastoreItem xmlns:ds="http://schemas.openxmlformats.org/officeDocument/2006/customXml" ds:itemID="{29A8D711-D592-42FC-B2A9-C1CE27EB88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2451e9-b2b7-43a3-aada-52e3e0c35c4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3F8F9CB-BB7F-4B6A-BC4A-951E75F7FA9B}">
  <ds:schemaRefs>
    <ds:schemaRef ds:uri="http://schemas.microsoft.com/office/2006/metadata/properties"/>
    <ds:schemaRef ds:uri="http://schemas.microsoft.com/office/infopath/2007/PartnerControls"/>
    <ds:schemaRef ds:uri="0a2451e9-b2b7-43a3-aada-52e3e0c35c47"/>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42</Slides>
  <Notes>42</Notes>
  <HiddenSlides>0</HiddenSlide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Simple Light</vt:lpstr>
      <vt:lpstr>Deep Neural Network</vt:lpstr>
      <vt:lpstr>The author of this deck, Prof. Seetha Parameswaran, is gratefully acknowledging the authors who made their course materials freely available online.</vt:lpstr>
      <vt:lpstr>Course Logistics</vt:lpstr>
      <vt:lpstr>What we Learn…. (Module Structure)</vt:lpstr>
      <vt:lpstr>Books</vt:lpstr>
      <vt:lpstr>Evaluation Components and Schedule</vt:lpstr>
      <vt:lpstr>Course Logistics</vt:lpstr>
      <vt:lpstr>Honour Code</vt:lpstr>
      <vt:lpstr>In case of Queries regarding the course….</vt:lpstr>
      <vt:lpstr>What is Deep Learning?</vt:lpstr>
      <vt:lpstr>Definitions of Deep Learning</vt:lpstr>
      <vt:lpstr>Where in AI sits DL?</vt:lpstr>
      <vt:lpstr>AI - ML - DL </vt:lpstr>
      <vt:lpstr>Deep (Machine) Learning</vt:lpstr>
      <vt:lpstr>Why Deep Learning?</vt:lpstr>
      <vt:lpstr>Why Deep Learning?</vt:lpstr>
      <vt:lpstr>Why deep learning?</vt:lpstr>
      <vt:lpstr>Deep Learning Timeline</vt:lpstr>
      <vt:lpstr>Applications of Deep Learning</vt:lpstr>
      <vt:lpstr>Breakthroughs with Neural Networks</vt:lpstr>
      <vt:lpstr>Breakthroughs with Neural Networks</vt:lpstr>
      <vt:lpstr>Breakthroughs with Neural Networks</vt:lpstr>
      <vt:lpstr>Breakthroughs with Neural Networks</vt:lpstr>
      <vt:lpstr>Breakthroughs with Neural Networks</vt:lpstr>
      <vt:lpstr>Breakthroughs with Neural Networks</vt:lpstr>
      <vt:lpstr>Applications of Deep Learning</vt:lpstr>
      <vt:lpstr>Many more applications….</vt:lpstr>
      <vt:lpstr>Key components of DL problem</vt:lpstr>
      <vt:lpstr>Core components of DL problem</vt:lpstr>
      <vt:lpstr>Data</vt:lpstr>
      <vt:lpstr>Data</vt:lpstr>
      <vt:lpstr>2. Model</vt:lpstr>
      <vt:lpstr>3. Objective Function</vt:lpstr>
      <vt:lpstr>4. Learning Algorithms</vt:lpstr>
      <vt:lpstr>Example of the Framework</vt:lpstr>
      <vt:lpstr>How to Create a Model?</vt:lpstr>
      <vt:lpstr>Train the Model</vt:lpstr>
      <vt:lpstr>Kinds of Deep Learning Problems</vt:lpstr>
      <vt:lpstr>Learning Problems</vt:lpstr>
      <vt:lpstr>Supervised Learning</vt:lpstr>
      <vt:lpstr>Supervised Learning Tasks</vt:lpstr>
      <vt:lpstr>Further Reading Dive into Deep Learning (T1) Chapter 1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1</cp:revision>
  <dcterms:modified xsi:type="dcterms:W3CDTF">2025-12-02T14:58:13Z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0x0101000A75E3588147654284604D4E812B6D70</vt:lpwstr>
  </property>
</Properties>
</file>